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74" r:id="rId3"/>
    <p:sldId id="256" r:id="rId4"/>
    <p:sldId id="257" r:id="rId5"/>
    <p:sldId id="258" r:id="rId6"/>
    <p:sldId id="259" r:id="rId7"/>
    <p:sldId id="260" r:id="rId8"/>
    <p:sldId id="261" r:id="rId9"/>
    <p:sldId id="262" r:id="rId10"/>
    <p:sldId id="263" r:id="rId11"/>
    <p:sldId id="264" r:id="rId12"/>
    <p:sldId id="265" r:id="rId13"/>
    <p:sldId id="273" r:id="rId14"/>
    <p:sldId id="268" r:id="rId15"/>
    <p:sldId id="272" r:id="rId16"/>
    <p:sldId id="271" r:id="rId17"/>
    <p:sldId id="270" r:id="rId18"/>
    <p:sldId id="267" r:id="rId19"/>
    <p:sldId id="276" r:id="rId20"/>
    <p:sldId id="269"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5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A2B58E5A-D654-4270-B96E-613839BDC34A}" type="datetimeFigureOut">
              <a:rPr lang="en-US" smtClean="0"/>
              <a:t>3/31/2025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310685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A2B58E5A-D654-4270-B96E-613839BDC34A}" type="datetimeFigureOut">
              <a:rPr lang="en-US" smtClean="0"/>
              <a:t>3/31/2025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3566971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A2B58E5A-D654-4270-B96E-613839BDC34A}" type="datetimeFigureOut">
              <a:rPr lang="en-US" smtClean="0"/>
              <a:t>3/31/2025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3651749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A2B58E5A-D654-4270-B96E-613839BDC34A}" type="datetimeFigureOut">
              <a:rPr lang="en-US" smtClean="0"/>
              <a:t>3/31/2025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4044798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A2B58E5A-D654-4270-B96E-613839BDC34A}" type="datetimeFigureOut">
              <a:rPr lang="en-US" smtClean="0"/>
              <a:t>3/31/2025</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2494263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A2B58E5A-D654-4270-B96E-613839BDC34A}" type="datetimeFigureOut">
              <a:rPr lang="en-US" smtClean="0"/>
              <a:t>3/31/2025</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1709092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2B58E5A-D654-4270-B96E-613839BDC34A}" type="datetimeFigureOut">
              <a:rPr lang="en-US" smtClean="0"/>
              <a:t>3/31/2025</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4042877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A2B58E5A-D654-4270-B96E-613839BDC34A}" type="datetimeFigureOut">
              <a:rPr lang="en-US" smtClean="0"/>
              <a:t>3/31/2025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3128494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A2B58E5A-D654-4270-B96E-613839BDC34A}" type="datetimeFigureOut">
              <a:rPr lang="en-US" smtClean="0"/>
              <a:t>3/31/2025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1842801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A2B58E5A-D654-4270-B96E-613839BDC34A}" type="datetimeFigureOut">
              <a:rPr lang="en-US" smtClean="0"/>
              <a:t>3/31/2025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204986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A2B58E5A-D654-4270-B96E-613839BDC34A}" type="datetimeFigureOut">
              <a:rPr lang="en-US" smtClean="0"/>
              <a:t>3/31/2025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3F5C37B-7894-4F94-9451-3D71E03903D5}" type="slidenum">
              <a:rPr lang="en-US" smtClean="0"/>
              <a:t>‹Nº›</a:t>
            </a:fld>
            <a:endParaRPr lang="en-US"/>
          </a:p>
        </p:txBody>
      </p:sp>
    </p:spTree>
    <p:extLst>
      <p:ext uri="{BB962C8B-B14F-4D97-AF65-F5344CB8AC3E}">
        <p14:creationId xmlns:p14="http://schemas.microsoft.com/office/powerpoint/2010/main" val="277367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B58E5A-D654-4270-B96E-613839BDC34A}" type="datetimeFigureOut">
              <a:rPr lang="en-US" smtClean="0"/>
              <a:t>3/31/2025</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F5C37B-7894-4F94-9451-3D71E03903D5}" type="slidenum">
              <a:rPr lang="en-US" smtClean="0"/>
              <a:t>‹Nº›</a:t>
            </a:fld>
            <a:endParaRPr lang="en-US"/>
          </a:p>
        </p:txBody>
      </p:sp>
    </p:spTree>
    <p:extLst>
      <p:ext uri="{BB962C8B-B14F-4D97-AF65-F5344CB8AC3E}">
        <p14:creationId xmlns:p14="http://schemas.microsoft.com/office/powerpoint/2010/main" val="3181254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301F8A-26A4-D0FF-D222-FE2953966B13}"/>
              </a:ext>
            </a:extLst>
          </p:cNvPr>
          <p:cNvSpPr>
            <a:spLocks noGrp="1"/>
          </p:cNvSpPr>
          <p:nvPr>
            <p:ph type="ctrTitle"/>
          </p:nvPr>
        </p:nvSpPr>
        <p:spPr>
          <a:xfrm>
            <a:off x="1524000" y="2160103"/>
            <a:ext cx="8834215" cy="3856383"/>
          </a:xfrm>
        </p:spPr>
        <p:txBody>
          <a:bodyPr>
            <a:normAutofit fontScale="90000"/>
          </a:bodyPr>
          <a:lstStyle/>
          <a:p>
            <a:r>
              <a:rPr lang="es-MX" b="1" dirty="0"/>
              <a:t>INFORME ADMINISTRACION PERIODO LABORADO 2024</a:t>
            </a:r>
            <a:br>
              <a:rPr lang="es-MX" b="1" dirty="0"/>
            </a:br>
            <a:br>
              <a:rPr lang="es-MX" b="1" dirty="0"/>
            </a:br>
            <a:br>
              <a:rPr lang="es-MX" b="1" dirty="0"/>
            </a:br>
            <a:endParaRPr lang="es-CO" sz="4800" b="1" dirty="0"/>
          </a:p>
        </p:txBody>
      </p:sp>
      <p:pic>
        <p:nvPicPr>
          <p:cNvPr id="4" name="Imagen 3">
            <a:extLst>
              <a:ext uri="{FF2B5EF4-FFF2-40B4-BE49-F238E27FC236}">
                <a16:creationId xmlns:a16="http://schemas.microsoft.com/office/drawing/2014/main" id="{0460238C-A85D-8884-779A-34C85155D5AA}"/>
              </a:ext>
            </a:extLst>
          </p:cNvPr>
          <p:cNvPicPr>
            <a:picLocks noChangeAspect="1"/>
          </p:cNvPicPr>
          <p:nvPr/>
        </p:nvPicPr>
        <p:blipFill>
          <a:blip r:embed="rId2"/>
          <a:stretch>
            <a:fillRect/>
          </a:stretch>
        </p:blipFill>
        <p:spPr>
          <a:xfrm>
            <a:off x="8160606" y="4189797"/>
            <a:ext cx="2414629" cy="1579665"/>
          </a:xfrm>
          <a:prstGeom prst="rect">
            <a:avLst/>
          </a:prstGeom>
        </p:spPr>
      </p:pic>
      <p:pic>
        <p:nvPicPr>
          <p:cNvPr id="5" name="Imagen 4">
            <a:extLst>
              <a:ext uri="{FF2B5EF4-FFF2-40B4-BE49-F238E27FC236}">
                <a16:creationId xmlns:a16="http://schemas.microsoft.com/office/drawing/2014/main" id="{0D700637-60BA-B2AE-0C90-E0C568F614BA}"/>
              </a:ext>
            </a:extLst>
          </p:cNvPr>
          <p:cNvPicPr>
            <a:picLocks noChangeAspect="1"/>
          </p:cNvPicPr>
          <p:nvPr/>
        </p:nvPicPr>
        <p:blipFill>
          <a:blip r:embed="rId3"/>
          <a:stretch>
            <a:fillRect/>
          </a:stretch>
        </p:blipFill>
        <p:spPr>
          <a:xfrm>
            <a:off x="1833785" y="530264"/>
            <a:ext cx="1638286" cy="1629840"/>
          </a:xfrm>
          <a:prstGeom prst="rect">
            <a:avLst/>
          </a:prstGeom>
        </p:spPr>
      </p:pic>
    </p:spTree>
    <p:extLst>
      <p:ext uri="{BB962C8B-B14F-4D97-AF65-F5344CB8AC3E}">
        <p14:creationId xmlns:p14="http://schemas.microsoft.com/office/powerpoint/2010/main" val="931122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057FDA-5367-3F5B-D092-D32337496BBB}"/>
              </a:ext>
            </a:extLst>
          </p:cNvPr>
          <p:cNvSpPr>
            <a:spLocks noGrp="1"/>
          </p:cNvSpPr>
          <p:nvPr>
            <p:ph type="title"/>
          </p:nvPr>
        </p:nvSpPr>
        <p:spPr>
          <a:xfrm>
            <a:off x="957470" y="503583"/>
            <a:ext cx="10515600" cy="1953867"/>
          </a:xfrm>
        </p:spPr>
        <p:txBody>
          <a:bodyPr/>
          <a:lstStyle/>
          <a:p>
            <a:pPr algn="ctr"/>
            <a:r>
              <a:rPr lang="es-MX" b="1" dirty="0"/>
              <a:t>MANTENIMIENTOS REALIZADOS </a:t>
            </a:r>
            <a:endParaRPr lang="es-CO" b="1" dirty="0"/>
          </a:p>
        </p:txBody>
      </p:sp>
      <p:pic>
        <p:nvPicPr>
          <p:cNvPr id="4" name="Imagen 3">
            <a:extLst>
              <a:ext uri="{FF2B5EF4-FFF2-40B4-BE49-F238E27FC236}">
                <a16:creationId xmlns:a16="http://schemas.microsoft.com/office/drawing/2014/main" id="{20BDD1EC-FFC5-FA5F-B9DB-EB65F872EA07}"/>
              </a:ext>
            </a:extLst>
          </p:cNvPr>
          <p:cNvPicPr>
            <a:picLocks noChangeAspect="1"/>
          </p:cNvPicPr>
          <p:nvPr/>
        </p:nvPicPr>
        <p:blipFill>
          <a:blip r:embed="rId2"/>
          <a:stretch>
            <a:fillRect/>
          </a:stretch>
        </p:blipFill>
        <p:spPr>
          <a:xfrm>
            <a:off x="3238500" y="2139398"/>
            <a:ext cx="5715000" cy="3771900"/>
          </a:xfrm>
          <a:prstGeom prst="rect">
            <a:avLst/>
          </a:prstGeom>
        </p:spPr>
      </p:pic>
    </p:spTree>
    <p:extLst>
      <p:ext uri="{BB962C8B-B14F-4D97-AF65-F5344CB8AC3E}">
        <p14:creationId xmlns:p14="http://schemas.microsoft.com/office/powerpoint/2010/main" val="712282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1139686" y="874644"/>
            <a:ext cx="9886123" cy="5446644"/>
          </a:xfrm>
        </p:spPr>
        <p:txBody>
          <a:bodyPr/>
          <a:lstStyle/>
          <a:p>
            <a:pPr marL="457200" indent="-457200" algn="just">
              <a:buFont typeface="+mj-lt"/>
              <a:buAutoNum type="arabicPeriod"/>
            </a:pPr>
            <a:r>
              <a:rPr lang="es-MX" sz="2000" b="1" dirty="0">
                <a:latin typeface="Tahoma" panose="020B0604030504040204" pitchFamily="34" charset="0"/>
                <a:ea typeface="Tahoma" panose="020B0604030504040204" pitchFamily="34" charset="0"/>
                <a:cs typeface="Tahoma" panose="020B0604030504040204" pitchFamily="34" charset="0"/>
              </a:rPr>
              <a:t>VISITA TECNICA BOMBEROS</a:t>
            </a:r>
          </a:p>
          <a:p>
            <a:pPr algn="just"/>
            <a:r>
              <a:rPr lang="es-MX" sz="2000" dirty="0">
                <a:latin typeface="Tahoma" panose="020B0604030504040204" pitchFamily="34" charset="0"/>
                <a:ea typeface="Tahoma" panose="020B0604030504040204" pitchFamily="34" charset="0"/>
                <a:cs typeface="Tahoma" panose="020B0604030504040204" pitchFamily="34" charset="0"/>
              </a:rPr>
              <a:t>Visita solicitada por SG-SST, El departamento de Bomberos y de acuerdo a visita realizada, hacen los siguientes requerimientos.</a:t>
            </a:r>
          </a:p>
          <a:p>
            <a:pPr algn="l"/>
            <a:endParaRPr lang="es-MX" sz="2000" b="1" dirty="0">
              <a:latin typeface="Tahoma" panose="020B0604030504040204" pitchFamily="34" charset="0"/>
              <a:ea typeface="Tahoma" panose="020B0604030504040204" pitchFamily="34" charset="0"/>
              <a:cs typeface="Tahoma" panose="020B0604030504040204" pitchFamily="34" charset="0"/>
            </a:endParaRPr>
          </a:p>
          <a:p>
            <a:pPr marL="457200" lvl="0" indent="-457200" algn="l">
              <a:buFont typeface="Arial" panose="020B0604020202020204" pitchFamily="34" charset="0"/>
              <a:buChar char="•"/>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INSTALACION BARANDAS – PASAMANOS ESCALERAS TORRES</a:t>
            </a:r>
          </a:p>
          <a:p>
            <a:pPr algn="l"/>
            <a:endParaRPr lang="es-MX" dirty="0"/>
          </a:p>
          <a:p>
            <a:pPr algn="l"/>
            <a:endParaRPr lang="en-US" dirty="0"/>
          </a:p>
        </p:txBody>
      </p:sp>
      <p:pic>
        <p:nvPicPr>
          <p:cNvPr id="7" name="Imagen 6"/>
          <p:cNvPicPr>
            <a:picLocks noChangeAspect="1"/>
          </p:cNvPicPr>
          <p:nvPr/>
        </p:nvPicPr>
        <p:blipFill>
          <a:blip r:embed="rId2"/>
          <a:stretch>
            <a:fillRect/>
          </a:stretch>
        </p:blipFill>
        <p:spPr>
          <a:xfrm>
            <a:off x="2500147" y="2969987"/>
            <a:ext cx="1938197" cy="3013369"/>
          </a:xfrm>
          <a:prstGeom prst="rect">
            <a:avLst/>
          </a:prstGeom>
        </p:spPr>
      </p:pic>
      <p:pic>
        <p:nvPicPr>
          <p:cNvPr id="8" name="Imagen 7"/>
          <p:cNvPicPr>
            <a:picLocks noChangeAspect="1"/>
          </p:cNvPicPr>
          <p:nvPr/>
        </p:nvPicPr>
        <p:blipFill>
          <a:blip r:embed="rId3"/>
          <a:stretch>
            <a:fillRect/>
          </a:stretch>
        </p:blipFill>
        <p:spPr>
          <a:xfrm>
            <a:off x="4981023" y="2924129"/>
            <a:ext cx="2294420" cy="3059227"/>
          </a:xfrm>
          <a:prstGeom prst="rect">
            <a:avLst/>
          </a:prstGeom>
        </p:spPr>
      </p:pic>
      <p:pic>
        <p:nvPicPr>
          <p:cNvPr id="9" name="Imagen 8"/>
          <p:cNvPicPr>
            <a:picLocks noChangeAspect="1"/>
          </p:cNvPicPr>
          <p:nvPr/>
        </p:nvPicPr>
        <p:blipFill>
          <a:blip r:embed="rId4"/>
          <a:stretch>
            <a:fillRect/>
          </a:stretch>
        </p:blipFill>
        <p:spPr>
          <a:xfrm>
            <a:off x="7856272" y="2951032"/>
            <a:ext cx="2274243" cy="3032324"/>
          </a:xfrm>
          <a:prstGeom prst="rect">
            <a:avLst/>
          </a:prstGeom>
        </p:spPr>
      </p:pic>
    </p:spTree>
    <p:extLst>
      <p:ext uri="{BB962C8B-B14F-4D97-AF65-F5344CB8AC3E}">
        <p14:creationId xmlns:p14="http://schemas.microsoft.com/office/powerpoint/2010/main" val="1950607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4"/>
          <p:cNvSpPr>
            <a:spLocks noGrp="1"/>
          </p:cNvSpPr>
          <p:nvPr>
            <p:ph type="subTitle" idx="1"/>
          </p:nvPr>
        </p:nvSpPr>
        <p:spPr>
          <a:xfrm>
            <a:off x="1060174" y="397565"/>
            <a:ext cx="10005391" cy="5804452"/>
          </a:xfrm>
        </p:spPr>
        <p:txBody>
          <a:bodyPr>
            <a:normAutofit/>
          </a:bodyPr>
          <a:lstStyle/>
          <a:p>
            <a:pPr algn="l"/>
            <a:endParaRPr lang="es-MX" sz="2000" b="1" dirty="0">
              <a:latin typeface="Tahoma" panose="020B0604030504040204" pitchFamily="34" charset="0"/>
              <a:ea typeface="Tahoma" panose="020B0604030504040204" pitchFamily="34" charset="0"/>
              <a:cs typeface="Tahoma" panose="020B0604030504040204" pitchFamily="34" charset="0"/>
            </a:endParaRPr>
          </a:p>
          <a:p>
            <a:pPr marL="457200" lvl="0" indent="-457200" algn="l">
              <a:buFont typeface="Arial" panose="020B0604020202020204" pitchFamily="34" charset="0"/>
              <a:buChar char="•"/>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SEÑALIZACION SOTANOS – AVISOS FOTOLUMINICENSES</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La señalización instalada en los sótanos no era la indicada por lo que fue necesario reemplazarla por iluminación fotoluminiscente.</a:t>
            </a:r>
          </a:p>
          <a:p>
            <a:endParaRPr lang="es-MX" dirty="0"/>
          </a:p>
          <a:p>
            <a:pPr algn="l"/>
            <a:endParaRPr lang="en-US" dirty="0"/>
          </a:p>
        </p:txBody>
      </p:sp>
      <p:pic>
        <p:nvPicPr>
          <p:cNvPr id="5" name="Imagen 4"/>
          <p:cNvPicPr>
            <a:picLocks noChangeAspect="1"/>
          </p:cNvPicPr>
          <p:nvPr/>
        </p:nvPicPr>
        <p:blipFill>
          <a:blip r:embed="rId2"/>
          <a:stretch>
            <a:fillRect/>
          </a:stretch>
        </p:blipFill>
        <p:spPr>
          <a:xfrm>
            <a:off x="1607869" y="2230435"/>
            <a:ext cx="2806337" cy="3741783"/>
          </a:xfrm>
          <a:prstGeom prst="rect">
            <a:avLst/>
          </a:prstGeom>
        </p:spPr>
      </p:pic>
      <p:pic>
        <p:nvPicPr>
          <p:cNvPr id="6" name="Imagen 5"/>
          <p:cNvPicPr>
            <a:picLocks noChangeAspect="1"/>
          </p:cNvPicPr>
          <p:nvPr/>
        </p:nvPicPr>
        <p:blipFill>
          <a:blip r:embed="rId3"/>
          <a:stretch>
            <a:fillRect/>
          </a:stretch>
        </p:blipFill>
        <p:spPr>
          <a:xfrm>
            <a:off x="4767423" y="2230435"/>
            <a:ext cx="2806336" cy="3741783"/>
          </a:xfrm>
          <a:prstGeom prst="rect">
            <a:avLst/>
          </a:prstGeom>
        </p:spPr>
      </p:pic>
      <p:pic>
        <p:nvPicPr>
          <p:cNvPr id="7" name="Imagen 6"/>
          <p:cNvPicPr>
            <a:picLocks noChangeAspect="1"/>
          </p:cNvPicPr>
          <p:nvPr/>
        </p:nvPicPr>
        <p:blipFill>
          <a:blip r:embed="rId4"/>
          <a:stretch>
            <a:fillRect/>
          </a:stretch>
        </p:blipFill>
        <p:spPr>
          <a:xfrm>
            <a:off x="7926976" y="2230435"/>
            <a:ext cx="2806337" cy="3741783"/>
          </a:xfrm>
          <a:prstGeom prst="rect">
            <a:avLst/>
          </a:prstGeom>
        </p:spPr>
      </p:pic>
    </p:spTree>
    <p:extLst>
      <p:ext uri="{BB962C8B-B14F-4D97-AF65-F5344CB8AC3E}">
        <p14:creationId xmlns:p14="http://schemas.microsoft.com/office/powerpoint/2010/main" val="651504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42852" y="596349"/>
            <a:ext cx="10301009" cy="4106280"/>
          </a:xfrm>
        </p:spPr>
        <p:txBody>
          <a:bodyPr/>
          <a:lstStyle/>
          <a:p>
            <a:pPr marL="457200" lvl="0" indent="-457200" algn="just">
              <a:buFont typeface="Arial" panose="020B0604020202020204" pitchFamily="34" charset="0"/>
              <a:buChar char="•"/>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SEÑALIZACION TORRES </a:t>
            </a:r>
          </a:p>
          <a:p>
            <a:pPr lvl="0" algn="just"/>
            <a:r>
              <a:rPr lang="es-MX" sz="2000" dirty="0">
                <a:latin typeface="Tahoma" panose="020B0604030504040204" pitchFamily="34" charset="0"/>
                <a:ea typeface="Tahoma" panose="020B0604030504040204" pitchFamily="34" charset="0"/>
                <a:cs typeface="Tahoma" panose="020B0604030504040204" pitchFamily="34" charset="0"/>
              </a:rPr>
              <a:t>En cada una de las torres fue necesario instalar el plano de evacuación de acuerdo a la ubicación, como también la señalización para no fumadores y en algunos gabinetes contra incendios que se encontraban sin demarcación.</a:t>
            </a:r>
            <a:endParaRPr lang="en-US" sz="2000" dirty="0">
              <a:latin typeface="Tahoma" panose="020B0604030504040204" pitchFamily="34" charset="0"/>
              <a:ea typeface="Tahoma" panose="020B0604030504040204" pitchFamily="34" charset="0"/>
              <a:cs typeface="Tahoma" panose="020B0604030504040204" pitchFamily="34" charset="0"/>
            </a:endParaRPr>
          </a:p>
        </p:txBody>
      </p:sp>
      <p:pic>
        <p:nvPicPr>
          <p:cNvPr id="4" name="Imagen 3"/>
          <p:cNvPicPr>
            <a:picLocks noChangeAspect="1"/>
          </p:cNvPicPr>
          <p:nvPr/>
        </p:nvPicPr>
        <p:blipFill>
          <a:blip r:embed="rId2"/>
          <a:stretch>
            <a:fillRect/>
          </a:stretch>
        </p:blipFill>
        <p:spPr>
          <a:xfrm>
            <a:off x="1109483" y="2451650"/>
            <a:ext cx="2811780" cy="3749039"/>
          </a:xfrm>
          <a:prstGeom prst="rect">
            <a:avLst/>
          </a:prstGeom>
        </p:spPr>
      </p:pic>
      <p:pic>
        <p:nvPicPr>
          <p:cNvPr id="5" name="Imagen 4"/>
          <p:cNvPicPr>
            <a:picLocks noChangeAspect="1"/>
          </p:cNvPicPr>
          <p:nvPr/>
        </p:nvPicPr>
        <p:blipFill>
          <a:blip r:embed="rId3"/>
          <a:stretch>
            <a:fillRect/>
          </a:stretch>
        </p:blipFill>
        <p:spPr>
          <a:xfrm>
            <a:off x="4149292" y="2451650"/>
            <a:ext cx="3018610" cy="3779520"/>
          </a:xfrm>
          <a:prstGeom prst="rect">
            <a:avLst/>
          </a:prstGeom>
        </p:spPr>
      </p:pic>
      <p:pic>
        <p:nvPicPr>
          <p:cNvPr id="6" name="Imagen 5"/>
          <p:cNvPicPr>
            <a:picLocks noChangeAspect="1"/>
          </p:cNvPicPr>
          <p:nvPr/>
        </p:nvPicPr>
        <p:blipFill rotWithShape="1">
          <a:blip r:embed="rId4"/>
          <a:srcRect b="42660"/>
          <a:stretch/>
        </p:blipFill>
        <p:spPr>
          <a:xfrm>
            <a:off x="7395932" y="3361697"/>
            <a:ext cx="3753215" cy="2869473"/>
          </a:xfrm>
          <a:prstGeom prst="rect">
            <a:avLst/>
          </a:prstGeom>
        </p:spPr>
      </p:pic>
    </p:spTree>
    <p:extLst>
      <p:ext uri="{BB962C8B-B14F-4D97-AF65-F5344CB8AC3E}">
        <p14:creationId xmlns:p14="http://schemas.microsoft.com/office/powerpoint/2010/main" val="1870689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391478" y="731519"/>
            <a:ext cx="9528314" cy="5298219"/>
          </a:xfrm>
        </p:spPr>
        <p:txBody>
          <a:bodyPr/>
          <a:lstStyle/>
          <a:p>
            <a:pPr marL="457200" lvl="0" indent="-457200" algn="just">
              <a:buAutoNum type="arabicPeriod" startAt="2"/>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CAMBIO DE REGISTROS</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Se llevo a cabo la independización del suministro de agua en las torres, con el fin de evitar que cada vez que se presente una afectación en algún apartamento solo se corte el servicio de agua en el piso afectado y no en la torre en general.</a:t>
            </a:r>
            <a:endParaRPr lang="en-US" dirty="0"/>
          </a:p>
        </p:txBody>
      </p:sp>
      <p:pic>
        <p:nvPicPr>
          <p:cNvPr id="4" name="Imagen 3"/>
          <p:cNvPicPr>
            <a:picLocks noChangeAspect="1"/>
          </p:cNvPicPr>
          <p:nvPr/>
        </p:nvPicPr>
        <p:blipFill>
          <a:blip r:embed="rId2"/>
          <a:stretch>
            <a:fillRect/>
          </a:stretch>
        </p:blipFill>
        <p:spPr>
          <a:xfrm>
            <a:off x="2791098" y="2410093"/>
            <a:ext cx="2606042" cy="3474723"/>
          </a:xfrm>
          <a:prstGeom prst="rect">
            <a:avLst/>
          </a:prstGeom>
        </p:spPr>
      </p:pic>
      <p:pic>
        <p:nvPicPr>
          <p:cNvPr id="5" name="Imagen 4"/>
          <p:cNvPicPr>
            <a:picLocks noChangeAspect="1"/>
          </p:cNvPicPr>
          <p:nvPr/>
        </p:nvPicPr>
        <p:blipFill>
          <a:blip r:embed="rId3"/>
          <a:stretch>
            <a:fillRect/>
          </a:stretch>
        </p:blipFill>
        <p:spPr>
          <a:xfrm>
            <a:off x="6380119" y="2410094"/>
            <a:ext cx="2606042" cy="3474723"/>
          </a:xfrm>
          <a:prstGeom prst="rect">
            <a:avLst/>
          </a:prstGeom>
        </p:spPr>
      </p:pic>
    </p:spTree>
    <p:extLst>
      <p:ext uri="{BB962C8B-B14F-4D97-AF65-F5344CB8AC3E}">
        <p14:creationId xmlns:p14="http://schemas.microsoft.com/office/powerpoint/2010/main" val="170123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126436" y="770709"/>
            <a:ext cx="9925878" cy="5709604"/>
          </a:xfrm>
        </p:spPr>
        <p:txBody>
          <a:bodyPr/>
          <a:lstStyle/>
          <a:p>
            <a:pPr marL="457200" lvl="0" indent="-457200" algn="just">
              <a:buAutoNum type="arabicPeriod" startAt="3"/>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INSTALACION CANDADOS EN LAS CAJILLAS MEDIDORES DE GAS</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Por seguridad se instalaron candados en las rejillas de los medidores del gas, de estos candados el personal de seguridad tiene una copia de la llave.</a:t>
            </a:r>
          </a:p>
          <a:p>
            <a:endParaRPr lang="en-US" dirty="0"/>
          </a:p>
        </p:txBody>
      </p:sp>
      <p:pic>
        <p:nvPicPr>
          <p:cNvPr id="4" name="Imagen 3"/>
          <p:cNvPicPr>
            <a:picLocks noChangeAspect="1"/>
          </p:cNvPicPr>
          <p:nvPr/>
        </p:nvPicPr>
        <p:blipFill rotWithShape="1">
          <a:blip r:embed="rId2"/>
          <a:srcRect l="-1146" t="3509" r="1146" b="23204"/>
          <a:stretch/>
        </p:blipFill>
        <p:spPr>
          <a:xfrm>
            <a:off x="2112472" y="2048536"/>
            <a:ext cx="4353196" cy="4168501"/>
          </a:xfrm>
          <a:prstGeom prst="rect">
            <a:avLst/>
          </a:prstGeom>
        </p:spPr>
      </p:pic>
      <p:pic>
        <p:nvPicPr>
          <p:cNvPr id="5" name="Imagen 4"/>
          <p:cNvPicPr>
            <a:picLocks noChangeAspect="1"/>
          </p:cNvPicPr>
          <p:nvPr/>
        </p:nvPicPr>
        <p:blipFill>
          <a:blip r:embed="rId3"/>
          <a:stretch>
            <a:fillRect/>
          </a:stretch>
        </p:blipFill>
        <p:spPr>
          <a:xfrm>
            <a:off x="7160157" y="2048536"/>
            <a:ext cx="2530415" cy="4177867"/>
          </a:xfrm>
          <a:prstGeom prst="rect">
            <a:avLst/>
          </a:prstGeom>
        </p:spPr>
      </p:pic>
    </p:spTree>
    <p:extLst>
      <p:ext uri="{BB962C8B-B14F-4D97-AF65-F5344CB8AC3E}">
        <p14:creationId xmlns:p14="http://schemas.microsoft.com/office/powerpoint/2010/main" val="125633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192696" y="715617"/>
            <a:ext cx="9833113" cy="5499652"/>
          </a:xfrm>
        </p:spPr>
        <p:txBody>
          <a:bodyPr/>
          <a:lstStyle/>
          <a:p>
            <a:pPr marL="457200" lvl="0" indent="-457200" algn="just">
              <a:buAutoNum type="arabicPeriod" startAt="4"/>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INSTALACION PUERTA SALIDA  BICICLETEROS</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Al presentarse el retiro de un guarda que estaba encargado del área del sótano, se decidido instalar una puerta la cual funcionara con lector de huella y a la vez facilitara el ingreso a esta zona.</a:t>
            </a:r>
          </a:p>
          <a:p>
            <a:endParaRPr lang="en-US" dirty="0"/>
          </a:p>
        </p:txBody>
      </p:sp>
      <p:pic>
        <p:nvPicPr>
          <p:cNvPr id="4" name="Imagen 3"/>
          <p:cNvPicPr>
            <a:picLocks noChangeAspect="1"/>
          </p:cNvPicPr>
          <p:nvPr/>
        </p:nvPicPr>
        <p:blipFill>
          <a:blip r:embed="rId2"/>
          <a:stretch>
            <a:fillRect/>
          </a:stretch>
        </p:blipFill>
        <p:spPr>
          <a:xfrm>
            <a:off x="1753688" y="2086670"/>
            <a:ext cx="2087880" cy="3804679"/>
          </a:xfrm>
          <a:prstGeom prst="rect">
            <a:avLst/>
          </a:prstGeom>
        </p:spPr>
      </p:pic>
      <p:pic>
        <p:nvPicPr>
          <p:cNvPr id="5" name="Imagen 4"/>
          <p:cNvPicPr>
            <a:picLocks noChangeAspect="1"/>
          </p:cNvPicPr>
          <p:nvPr/>
        </p:nvPicPr>
        <p:blipFill>
          <a:blip r:embed="rId3"/>
          <a:stretch>
            <a:fillRect/>
          </a:stretch>
        </p:blipFill>
        <p:spPr>
          <a:xfrm>
            <a:off x="3955868" y="2086669"/>
            <a:ext cx="2140132" cy="3804679"/>
          </a:xfrm>
          <a:prstGeom prst="rect">
            <a:avLst/>
          </a:prstGeom>
        </p:spPr>
      </p:pic>
      <p:pic>
        <p:nvPicPr>
          <p:cNvPr id="6" name="Imagen 5"/>
          <p:cNvPicPr>
            <a:picLocks noChangeAspect="1"/>
          </p:cNvPicPr>
          <p:nvPr/>
        </p:nvPicPr>
        <p:blipFill>
          <a:blip r:embed="rId4"/>
          <a:stretch>
            <a:fillRect/>
          </a:stretch>
        </p:blipFill>
        <p:spPr>
          <a:xfrm>
            <a:off x="6226832" y="2046092"/>
            <a:ext cx="2161904" cy="3845256"/>
          </a:xfrm>
          <a:prstGeom prst="rect">
            <a:avLst/>
          </a:prstGeom>
        </p:spPr>
      </p:pic>
      <p:pic>
        <p:nvPicPr>
          <p:cNvPr id="7" name="Imagen 6"/>
          <p:cNvPicPr>
            <a:picLocks noChangeAspect="1"/>
          </p:cNvPicPr>
          <p:nvPr/>
        </p:nvPicPr>
        <p:blipFill>
          <a:blip r:embed="rId5"/>
          <a:stretch>
            <a:fillRect/>
          </a:stretch>
        </p:blipFill>
        <p:spPr>
          <a:xfrm>
            <a:off x="8635877" y="2046092"/>
            <a:ext cx="2162955" cy="3845255"/>
          </a:xfrm>
          <a:prstGeom prst="rect">
            <a:avLst/>
          </a:prstGeom>
        </p:spPr>
      </p:pic>
    </p:spTree>
    <p:extLst>
      <p:ext uri="{BB962C8B-B14F-4D97-AF65-F5344CB8AC3E}">
        <p14:creationId xmlns:p14="http://schemas.microsoft.com/office/powerpoint/2010/main" val="2602448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09598" y="685800"/>
            <a:ext cx="10184670" cy="5449957"/>
          </a:xfrm>
        </p:spPr>
        <p:txBody>
          <a:bodyPr/>
          <a:lstStyle/>
          <a:p>
            <a:pPr marL="457200" lvl="0" indent="-457200" algn="just">
              <a:buAutoNum type="arabicPeriod" startAt="5"/>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MANTENIMIENTO DE RESANE Y PINTURA PUNTO FIJOS TORRES</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Se ha continuado como es costumbre año tras año, con el mantenimiento de los punto fijos y zonas comunes de la Copropiedad ( Torres 3 y 4 ).</a:t>
            </a:r>
          </a:p>
        </p:txBody>
      </p:sp>
      <p:pic>
        <p:nvPicPr>
          <p:cNvPr id="4" name="Imagen 3"/>
          <p:cNvPicPr>
            <a:picLocks noChangeAspect="1"/>
          </p:cNvPicPr>
          <p:nvPr/>
        </p:nvPicPr>
        <p:blipFill>
          <a:blip r:embed="rId2"/>
          <a:stretch>
            <a:fillRect/>
          </a:stretch>
        </p:blipFill>
        <p:spPr>
          <a:xfrm>
            <a:off x="809598" y="2044336"/>
            <a:ext cx="2321924" cy="4127864"/>
          </a:xfrm>
          <a:prstGeom prst="rect">
            <a:avLst/>
          </a:prstGeom>
        </p:spPr>
      </p:pic>
      <p:pic>
        <p:nvPicPr>
          <p:cNvPr id="5" name="Imagen 4"/>
          <p:cNvPicPr>
            <a:picLocks noChangeAspect="1"/>
          </p:cNvPicPr>
          <p:nvPr/>
        </p:nvPicPr>
        <p:blipFill>
          <a:blip r:embed="rId3"/>
          <a:stretch>
            <a:fillRect/>
          </a:stretch>
        </p:blipFill>
        <p:spPr>
          <a:xfrm>
            <a:off x="3337559" y="2068948"/>
            <a:ext cx="2321923" cy="4127863"/>
          </a:xfrm>
          <a:prstGeom prst="rect">
            <a:avLst/>
          </a:prstGeom>
        </p:spPr>
      </p:pic>
      <p:pic>
        <p:nvPicPr>
          <p:cNvPr id="6" name="Imagen 5"/>
          <p:cNvPicPr>
            <a:picLocks noChangeAspect="1"/>
          </p:cNvPicPr>
          <p:nvPr/>
        </p:nvPicPr>
        <p:blipFill>
          <a:blip r:embed="rId4"/>
          <a:stretch>
            <a:fillRect/>
          </a:stretch>
        </p:blipFill>
        <p:spPr>
          <a:xfrm>
            <a:off x="5777208" y="2619103"/>
            <a:ext cx="2664823" cy="3553097"/>
          </a:xfrm>
          <a:prstGeom prst="rect">
            <a:avLst/>
          </a:prstGeom>
        </p:spPr>
      </p:pic>
      <p:sp>
        <p:nvSpPr>
          <p:cNvPr id="7" name="AutoShape 2" descr="blob:https://web.whatsapp.com/fdd2c00c-bb03-46d7-91b8-f44b4b71ecd8"/>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Imagen 8"/>
          <p:cNvPicPr>
            <a:picLocks noChangeAspect="1"/>
          </p:cNvPicPr>
          <p:nvPr/>
        </p:nvPicPr>
        <p:blipFill>
          <a:blip r:embed="rId5"/>
          <a:stretch>
            <a:fillRect/>
          </a:stretch>
        </p:blipFill>
        <p:spPr>
          <a:xfrm>
            <a:off x="8672345" y="2068948"/>
            <a:ext cx="2321923" cy="4127864"/>
          </a:xfrm>
          <a:prstGeom prst="rect">
            <a:avLst/>
          </a:prstGeom>
        </p:spPr>
      </p:pic>
    </p:spTree>
    <p:extLst>
      <p:ext uri="{BB962C8B-B14F-4D97-AF65-F5344CB8AC3E}">
        <p14:creationId xmlns:p14="http://schemas.microsoft.com/office/powerpoint/2010/main" val="3765941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232452" y="679334"/>
            <a:ext cx="9554818" cy="5906996"/>
          </a:xfrm>
        </p:spPr>
        <p:txBody>
          <a:bodyPr/>
          <a:lstStyle/>
          <a:p>
            <a:pPr marL="457200" lvl="0" indent="-457200" algn="just">
              <a:buAutoNum type="arabicPeriod" startAt="6"/>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CAMBIO DE BOMBA  </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debido al deterioro y estado preocupante en que se encuentran estos equipo, fue necesario realizar el cambio de una de las bombas, sin embargo esta pendiente el cambio de otra bomba.</a:t>
            </a:r>
            <a:endParaRPr lang="en-US" dirty="0"/>
          </a:p>
        </p:txBody>
      </p:sp>
      <p:pic>
        <p:nvPicPr>
          <p:cNvPr id="4" name="Imagen 3"/>
          <p:cNvPicPr>
            <a:picLocks noChangeAspect="1"/>
          </p:cNvPicPr>
          <p:nvPr/>
        </p:nvPicPr>
        <p:blipFill>
          <a:blip r:embed="rId2"/>
          <a:stretch>
            <a:fillRect/>
          </a:stretch>
        </p:blipFill>
        <p:spPr>
          <a:xfrm>
            <a:off x="1713123" y="2125111"/>
            <a:ext cx="2480524" cy="4013585"/>
          </a:xfrm>
          <a:prstGeom prst="rect">
            <a:avLst/>
          </a:prstGeom>
        </p:spPr>
      </p:pic>
      <p:pic>
        <p:nvPicPr>
          <p:cNvPr id="5" name="Imagen 4"/>
          <p:cNvPicPr>
            <a:picLocks noChangeAspect="1"/>
          </p:cNvPicPr>
          <p:nvPr/>
        </p:nvPicPr>
        <p:blipFill>
          <a:blip r:embed="rId3"/>
          <a:stretch>
            <a:fillRect/>
          </a:stretch>
        </p:blipFill>
        <p:spPr>
          <a:xfrm>
            <a:off x="4810397" y="2125111"/>
            <a:ext cx="2571205" cy="4053555"/>
          </a:xfrm>
          <a:prstGeom prst="rect">
            <a:avLst/>
          </a:prstGeom>
        </p:spPr>
      </p:pic>
      <p:pic>
        <p:nvPicPr>
          <p:cNvPr id="6" name="Imagen 5"/>
          <p:cNvPicPr>
            <a:picLocks noChangeAspect="1"/>
          </p:cNvPicPr>
          <p:nvPr/>
        </p:nvPicPr>
        <p:blipFill>
          <a:blip r:embed="rId4"/>
          <a:stretch>
            <a:fillRect/>
          </a:stretch>
        </p:blipFill>
        <p:spPr>
          <a:xfrm>
            <a:off x="7998352" y="2128044"/>
            <a:ext cx="2255992" cy="4010652"/>
          </a:xfrm>
          <a:prstGeom prst="rect">
            <a:avLst/>
          </a:prstGeom>
        </p:spPr>
      </p:pic>
    </p:spTree>
    <p:extLst>
      <p:ext uri="{BB962C8B-B14F-4D97-AF65-F5344CB8AC3E}">
        <p14:creationId xmlns:p14="http://schemas.microsoft.com/office/powerpoint/2010/main" val="3932996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33670" y="715617"/>
            <a:ext cx="9819860" cy="5420140"/>
          </a:xfrm>
        </p:spPr>
        <p:txBody>
          <a:bodyPr/>
          <a:lstStyle/>
          <a:p>
            <a:pPr marL="457200" lvl="0" indent="-457200" algn="just">
              <a:buAutoNum type="arabicPeriod" startAt="7"/>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LIMPIEZA POZO EYECTOR</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Se llevo a cabo la limpieza y mantenimiento del pozo eyector, labor ejecutada por parte de los toderos de la Agrupación.</a:t>
            </a:r>
            <a:endParaRPr lang="en-US" dirty="0">
              <a:solidFill>
                <a:prstClr val="black"/>
              </a:solidFill>
            </a:endParaRPr>
          </a:p>
          <a:p>
            <a:endParaRPr lang="en-US" dirty="0"/>
          </a:p>
        </p:txBody>
      </p:sp>
      <p:pic>
        <p:nvPicPr>
          <p:cNvPr id="4" name="Imagen 3"/>
          <p:cNvPicPr>
            <a:picLocks noChangeAspect="1"/>
          </p:cNvPicPr>
          <p:nvPr/>
        </p:nvPicPr>
        <p:blipFill>
          <a:blip r:embed="rId2"/>
          <a:stretch>
            <a:fillRect/>
          </a:stretch>
        </p:blipFill>
        <p:spPr>
          <a:xfrm>
            <a:off x="1703821" y="1957420"/>
            <a:ext cx="2552560" cy="4044647"/>
          </a:xfrm>
          <a:prstGeom prst="rect">
            <a:avLst/>
          </a:prstGeom>
        </p:spPr>
      </p:pic>
      <p:pic>
        <p:nvPicPr>
          <p:cNvPr id="6" name="Imagen 5"/>
          <p:cNvPicPr>
            <a:picLocks noChangeAspect="1"/>
          </p:cNvPicPr>
          <p:nvPr/>
        </p:nvPicPr>
        <p:blipFill>
          <a:blip r:embed="rId3"/>
          <a:stretch>
            <a:fillRect/>
          </a:stretch>
        </p:blipFill>
        <p:spPr>
          <a:xfrm>
            <a:off x="7827812" y="1957420"/>
            <a:ext cx="2487454" cy="4044647"/>
          </a:xfrm>
          <a:prstGeom prst="rect">
            <a:avLst/>
          </a:prstGeom>
        </p:spPr>
      </p:pic>
      <p:pic>
        <p:nvPicPr>
          <p:cNvPr id="7" name="Imagen 6"/>
          <p:cNvPicPr>
            <a:picLocks noChangeAspect="1"/>
          </p:cNvPicPr>
          <p:nvPr/>
        </p:nvPicPr>
        <p:blipFill>
          <a:blip r:embed="rId4"/>
          <a:stretch>
            <a:fillRect/>
          </a:stretch>
        </p:blipFill>
        <p:spPr>
          <a:xfrm>
            <a:off x="4750051" y="1957419"/>
            <a:ext cx="2691897" cy="4044647"/>
          </a:xfrm>
          <a:prstGeom prst="rect">
            <a:avLst/>
          </a:prstGeom>
        </p:spPr>
      </p:pic>
    </p:spTree>
    <p:extLst>
      <p:ext uri="{BB962C8B-B14F-4D97-AF65-F5344CB8AC3E}">
        <p14:creationId xmlns:p14="http://schemas.microsoft.com/office/powerpoint/2010/main" val="3509429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205947" y="543339"/>
            <a:ext cx="9740349" cy="5857461"/>
          </a:xfrm>
        </p:spPr>
        <p:txBody>
          <a:bodyPr/>
          <a:lstStyle/>
          <a:p>
            <a:pPr marL="457200" lvl="0" indent="-457200" algn="just">
              <a:buAutoNum type="arabicPeriod" startAt="8"/>
            </a:pPr>
            <a:r>
              <a:rPr lang="es-MX" sz="2000" b="1" dirty="0">
                <a:solidFill>
                  <a:prstClr val="black"/>
                </a:solidFill>
                <a:latin typeface="Tahoma" panose="020B0604030504040204" pitchFamily="34" charset="0"/>
                <a:ea typeface="Tahoma" panose="020B0604030504040204" pitchFamily="34" charset="0"/>
                <a:cs typeface="Tahoma" panose="020B0604030504040204" pitchFamily="34" charset="0"/>
              </a:rPr>
              <a:t>INSTALACION BANDEJAS EN TECHO SOTANOS  POR FILTRACIONES DE AGUA</a:t>
            </a:r>
          </a:p>
          <a:p>
            <a:pPr lvl="0" algn="just"/>
            <a:r>
              <a:rPr lang="es-MX" sz="2000" dirty="0">
                <a:solidFill>
                  <a:prstClr val="black"/>
                </a:solidFill>
                <a:latin typeface="Tahoma" panose="020B0604030504040204" pitchFamily="34" charset="0"/>
                <a:ea typeface="Tahoma" panose="020B0604030504040204" pitchFamily="34" charset="0"/>
                <a:cs typeface="Tahoma" panose="020B0604030504040204" pitchFamily="34" charset="0"/>
              </a:rPr>
              <a:t>Debido a la constante filtración de agua en los parqueaderos debido a las constantes lluvias ha sido necesario instalar bandejas en algunos parqueaderos del sótano, con el fin de evitar afectación a los vehículos de los propietarios.</a:t>
            </a:r>
            <a:endParaRPr lang="en-US" dirty="0">
              <a:solidFill>
                <a:prstClr val="black"/>
              </a:solidFill>
            </a:endParaRPr>
          </a:p>
          <a:p>
            <a:endParaRPr lang="en-US" dirty="0"/>
          </a:p>
        </p:txBody>
      </p:sp>
      <p:pic>
        <p:nvPicPr>
          <p:cNvPr id="4" name="Imagen 3"/>
          <p:cNvPicPr>
            <a:picLocks noChangeAspect="1"/>
          </p:cNvPicPr>
          <p:nvPr/>
        </p:nvPicPr>
        <p:blipFill>
          <a:blip r:embed="rId2"/>
          <a:stretch>
            <a:fillRect/>
          </a:stretch>
        </p:blipFill>
        <p:spPr>
          <a:xfrm>
            <a:off x="1634891" y="2323627"/>
            <a:ext cx="2913018" cy="3884024"/>
          </a:xfrm>
          <a:prstGeom prst="rect">
            <a:avLst/>
          </a:prstGeom>
        </p:spPr>
      </p:pic>
      <p:pic>
        <p:nvPicPr>
          <p:cNvPr id="5" name="Imagen 4"/>
          <p:cNvPicPr>
            <a:picLocks noChangeAspect="1"/>
          </p:cNvPicPr>
          <p:nvPr/>
        </p:nvPicPr>
        <p:blipFill>
          <a:blip r:embed="rId3"/>
          <a:stretch>
            <a:fillRect/>
          </a:stretch>
        </p:blipFill>
        <p:spPr>
          <a:xfrm>
            <a:off x="8168166" y="2314942"/>
            <a:ext cx="2534194" cy="3893700"/>
          </a:xfrm>
          <a:prstGeom prst="rect">
            <a:avLst/>
          </a:prstGeom>
        </p:spPr>
      </p:pic>
      <p:pic>
        <p:nvPicPr>
          <p:cNvPr id="6" name="Imagen 5"/>
          <p:cNvPicPr>
            <a:picLocks noChangeAspect="1"/>
          </p:cNvPicPr>
          <p:nvPr/>
        </p:nvPicPr>
        <p:blipFill>
          <a:blip r:embed="rId4"/>
          <a:stretch>
            <a:fillRect/>
          </a:stretch>
        </p:blipFill>
        <p:spPr>
          <a:xfrm>
            <a:off x="5177246" y="2304036"/>
            <a:ext cx="2481942" cy="3903615"/>
          </a:xfrm>
          <a:prstGeom prst="rect">
            <a:avLst/>
          </a:prstGeom>
        </p:spPr>
      </p:pic>
    </p:spTree>
    <p:extLst>
      <p:ext uri="{BB962C8B-B14F-4D97-AF65-F5344CB8AC3E}">
        <p14:creationId xmlns:p14="http://schemas.microsoft.com/office/powerpoint/2010/main" val="1182952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5AD357-D369-E452-0E5E-254458C6DB00}"/>
              </a:ext>
            </a:extLst>
          </p:cNvPr>
          <p:cNvSpPr>
            <a:spLocks noGrp="1"/>
          </p:cNvSpPr>
          <p:nvPr>
            <p:ph type="title"/>
          </p:nvPr>
        </p:nvSpPr>
        <p:spPr/>
        <p:txBody>
          <a:bodyPr/>
          <a:lstStyle/>
          <a:p>
            <a:pPr algn="ctr"/>
            <a:r>
              <a:rPr lang="es-MX" b="1" dirty="0"/>
              <a:t>ASPECTOS ADMINISTRATIVOS</a:t>
            </a:r>
            <a:endParaRPr lang="es-CO" b="1" dirty="0"/>
          </a:p>
        </p:txBody>
      </p:sp>
      <p:pic>
        <p:nvPicPr>
          <p:cNvPr id="1026" name="Picture 2" descr="Yesid Ariza Osorio: Gestión de Proyectos: El Estudio Administrativo, Legal  y Social">
            <a:extLst>
              <a:ext uri="{FF2B5EF4-FFF2-40B4-BE49-F238E27FC236}">
                <a16:creationId xmlns:a16="http://schemas.microsoft.com/office/drawing/2014/main" id="{071521D9-F66F-9DA7-C27B-E0B276A5685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06110" y="1690688"/>
            <a:ext cx="7179779" cy="4020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579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DD1FC9-7CE6-3101-DE25-A99D602A8424}"/>
              </a:ext>
            </a:extLst>
          </p:cNvPr>
          <p:cNvSpPr>
            <a:spLocks noGrp="1"/>
          </p:cNvSpPr>
          <p:nvPr>
            <p:ph type="title"/>
          </p:nvPr>
        </p:nvSpPr>
        <p:spPr>
          <a:xfrm>
            <a:off x="1245704" y="681038"/>
            <a:ext cx="10108096" cy="1439310"/>
          </a:xfrm>
        </p:spPr>
        <p:txBody>
          <a:bodyPr/>
          <a:lstStyle/>
          <a:p>
            <a:r>
              <a:rPr lang="es-MX" b="1" dirty="0"/>
              <a:t>CAMBIO EMPRESA DE SEGURIDAD</a:t>
            </a:r>
            <a:endParaRPr lang="es-CO" b="1" dirty="0"/>
          </a:p>
        </p:txBody>
      </p:sp>
      <p:sp>
        <p:nvSpPr>
          <p:cNvPr id="3" name="Marcador de contenido 2">
            <a:extLst>
              <a:ext uri="{FF2B5EF4-FFF2-40B4-BE49-F238E27FC236}">
                <a16:creationId xmlns:a16="http://schemas.microsoft.com/office/drawing/2014/main" id="{7FF73255-3631-0644-5F5B-E052316EE215}"/>
              </a:ext>
            </a:extLst>
          </p:cNvPr>
          <p:cNvSpPr>
            <a:spLocks noGrp="1"/>
          </p:cNvSpPr>
          <p:nvPr>
            <p:ph idx="1"/>
          </p:nvPr>
        </p:nvSpPr>
        <p:spPr>
          <a:xfrm>
            <a:off x="1245704" y="1855305"/>
            <a:ext cx="9592711" cy="4321658"/>
          </a:xfrm>
        </p:spPr>
        <p:txBody>
          <a:bodyPr/>
          <a:lstStyle/>
          <a:p>
            <a:pPr marL="0" indent="0" algn="just">
              <a:buNone/>
            </a:pPr>
            <a:r>
              <a:rPr lang="es-MX" dirty="0"/>
              <a:t>Debido a que en los últimos meses la Empresa de seguridad Securitas de Colombia no atendía ningún tipo de requerimiento por parte de la Administración y además en la parte económica no se llego a acuerdos favorables para la Copropiedad, se tomo la decisión de no renovar el contrato el cual venció en el mes de agosto de 2024.</a:t>
            </a:r>
          </a:p>
          <a:p>
            <a:pPr marL="0" indent="0">
              <a:buNone/>
            </a:pPr>
            <a:endParaRPr lang="es-MX" dirty="0"/>
          </a:p>
          <a:p>
            <a:pPr marL="0" indent="0">
              <a:buNone/>
            </a:pPr>
            <a:r>
              <a:rPr lang="es-MX" dirty="0"/>
              <a:t>Se contrato a la empresa de seguridad Táctica Security </a:t>
            </a:r>
            <a:r>
              <a:rPr lang="es-MX" dirty="0" err="1"/>
              <a:t>Group</a:t>
            </a:r>
            <a:r>
              <a:rPr lang="es-MX" dirty="0"/>
              <a:t> Ltda. </a:t>
            </a:r>
            <a:endParaRPr lang="es-CO" dirty="0"/>
          </a:p>
        </p:txBody>
      </p:sp>
      <p:pic>
        <p:nvPicPr>
          <p:cNvPr id="4" name="Imagen 3">
            <a:extLst>
              <a:ext uri="{FF2B5EF4-FFF2-40B4-BE49-F238E27FC236}">
                <a16:creationId xmlns:a16="http://schemas.microsoft.com/office/drawing/2014/main" id="{1A677FC2-3D67-A4A5-F460-F92B07A1793F}"/>
              </a:ext>
            </a:extLst>
          </p:cNvPr>
          <p:cNvPicPr>
            <a:picLocks noChangeAspect="1"/>
          </p:cNvPicPr>
          <p:nvPr/>
        </p:nvPicPr>
        <p:blipFill>
          <a:blip r:embed="rId2"/>
          <a:srcRect t="18000" b="8415"/>
          <a:stretch/>
        </p:blipFill>
        <p:spPr>
          <a:xfrm>
            <a:off x="8952982" y="467918"/>
            <a:ext cx="1885433" cy="1387387"/>
          </a:xfrm>
          <a:prstGeom prst="rect">
            <a:avLst/>
          </a:prstGeom>
        </p:spPr>
      </p:pic>
    </p:spTree>
    <p:extLst>
      <p:ext uri="{BB962C8B-B14F-4D97-AF65-F5344CB8AC3E}">
        <p14:creationId xmlns:p14="http://schemas.microsoft.com/office/powerpoint/2010/main" val="3676231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62249E-7062-A472-452D-E20BFC9FCB4A}"/>
              </a:ext>
            </a:extLst>
          </p:cNvPr>
          <p:cNvSpPr>
            <a:spLocks noGrp="1"/>
          </p:cNvSpPr>
          <p:nvPr>
            <p:ph type="title"/>
          </p:nvPr>
        </p:nvSpPr>
        <p:spPr/>
        <p:txBody>
          <a:bodyPr/>
          <a:lstStyle/>
          <a:p>
            <a:r>
              <a:rPr lang="es-MX" b="1" dirty="0"/>
              <a:t>CAMBIO CONSEJO DE ADMINISTRACION</a:t>
            </a:r>
            <a:endParaRPr lang="es-CO" b="1" dirty="0"/>
          </a:p>
        </p:txBody>
      </p:sp>
      <p:sp>
        <p:nvSpPr>
          <p:cNvPr id="3" name="Marcador de contenido 2">
            <a:extLst>
              <a:ext uri="{FF2B5EF4-FFF2-40B4-BE49-F238E27FC236}">
                <a16:creationId xmlns:a16="http://schemas.microsoft.com/office/drawing/2014/main" id="{2A032D76-7AED-5BC9-5ED8-EDF14A19D3FC}"/>
              </a:ext>
            </a:extLst>
          </p:cNvPr>
          <p:cNvSpPr>
            <a:spLocks noGrp="1"/>
          </p:cNvSpPr>
          <p:nvPr>
            <p:ph idx="1"/>
          </p:nvPr>
        </p:nvSpPr>
        <p:spPr>
          <a:xfrm>
            <a:off x="940904" y="1391478"/>
            <a:ext cx="10098157" cy="4929809"/>
          </a:xfrm>
        </p:spPr>
        <p:txBody>
          <a:bodyPr/>
          <a:lstStyle/>
          <a:p>
            <a:pPr marL="0" indent="0" algn="just">
              <a:buNone/>
            </a:pPr>
            <a:r>
              <a:rPr lang="es-MX" dirty="0"/>
              <a:t>En el mes de septiembre de 2025, se realizo Asamblea Extraordinaria de Copropietarios dado que el Consejo de Administración presento su renuncia, Por lo anterior fue necesario hacer cambio de Consejo de Administración parcialmente.</a:t>
            </a:r>
          </a:p>
          <a:p>
            <a:pPr marL="0" indent="0" algn="just">
              <a:buNone/>
            </a:pPr>
            <a:r>
              <a:rPr lang="es-CO" dirty="0"/>
              <a:t>En esta ocasión se eligieron a los siguientes propietarios: </a:t>
            </a:r>
          </a:p>
          <a:p>
            <a:pPr marL="0" indent="0">
              <a:buNone/>
            </a:pPr>
            <a:endParaRPr lang="es-CO" dirty="0"/>
          </a:p>
          <a:p>
            <a:pPr marL="0" indent="0">
              <a:buNone/>
            </a:pPr>
            <a:endParaRPr lang="es-CO" dirty="0"/>
          </a:p>
          <a:p>
            <a:pPr marL="0" indent="0">
              <a:buNone/>
            </a:pPr>
            <a:endParaRPr lang="es-CO" dirty="0"/>
          </a:p>
          <a:p>
            <a:pPr marL="0" indent="0">
              <a:buNone/>
            </a:pPr>
            <a:endParaRPr lang="es-MX" dirty="0"/>
          </a:p>
        </p:txBody>
      </p:sp>
      <p:graphicFrame>
        <p:nvGraphicFramePr>
          <p:cNvPr id="5" name="Tabla 4">
            <a:extLst>
              <a:ext uri="{FF2B5EF4-FFF2-40B4-BE49-F238E27FC236}">
                <a16:creationId xmlns:a16="http://schemas.microsoft.com/office/drawing/2014/main" id="{C6AAF95F-D304-D1AA-EEA5-CBDEBFAB889F}"/>
              </a:ext>
            </a:extLst>
          </p:cNvPr>
          <p:cNvGraphicFramePr>
            <a:graphicFrameLocks noGrp="1"/>
          </p:cNvGraphicFramePr>
          <p:nvPr>
            <p:extLst>
              <p:ext uri="{D42A27DB-BD31-4B8C-83A1-F6EECF244321}">
                <p14:modId xmlns:p14="http://schemas.microsoft.com/office/powerpoint/2010/main" val="1964070641"/>
              </p:ext>
            </p:extLst>
          </p:nvPr>
        </p:nvGraphicFramePr>
        <p:xfrm>
          <a:off x="1152939" y="3657600"/>
          <a:ext cx="6199946" cy="2281785"/>
        </p:xfrm>
        <a:graphic>
          <a:graphicData uri="http://schemas.openxmlformats.org/drawingml/2006/table">
            <a:tbl>
              <a:tblPr firstRow="1" firstCol="1" bandRow="1">
                <a:tableStyleId>{5C22544A-7EE6-4342-B048-85BDC9FD1C3A}</a:tableStyleId>
              </a:tblPr>
              <a:tblGrid>
                <a:gridCol w="2010707">
                  <a:extLst>
                    <a:ext uri="{9D8B030D-6E8A-4147-A177-3AD203B41FA5}">
                      <a16:colId xmlns:a16="http://schemas.microsoft.com/office/drawing/2014/main" val="1012249453"/>
                    </a:ext>
                  </a:extLst>
                </a:gridCol>
                <a:gridCol w="4189239">
                  <a:extLst>
                    <a:ext uri="{9D8B030D-6E8A-4147-A177-3AD203B41FA5}">
                      <a16:colId xmlns:a16="http://schemas.microsoft.com/office/drawing/2014/main" val="2329145491"/>
                    </a:ext>
                  </a:extLst>
                </a:gridCol>
              </a:tblGrid>
              <a:tr h="456357">
                <a:tc>
                  <a:txBody>
                    <a:bodyPr/>
                    <a:lstStyle/>
                    <a:p>
                      <a:pPr algn="ctr">
                        <a:lnSpc>
                          <a:spcPct val="107000"/>
                        </a:lnSpc>
                        <a:spcAft>
                          <a:spcPts val="800"/>
                        </a:spcAft>
                        <a:buNone/>
                      </a:pPr>
                      <a:r>
                        <a:rPr lang="en-US" sz="2000" kern="100" dirty="0">
                          <a:effectLst/>
                        </a:rPr>
                        <a:t>TORRE 1</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2000" kern="100" dirty="0">
                          <a:effectLst/>
                        </a:rPr>
                        <a:t>Sr. Alejandro Llerena</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07900365"/>
                  </a:ext>
                </a:extLst>
              </a:tr>
              <a:tr h="456357">
                <a:tc>
                  <a:txBody>
                    <a:bodyPr/>
                    <a:lstStyle/>
                    <a:p>
                      <a:pPr algn="ctr">
                        <a:lnSpc>
                          <a:spcPct val="107000"/>
                        </a:lnSpc>
                        <a:spcAft>
                          <a:spcPts val="800"/>
                        </a:spcAft>
                        <a:buNone/>
                      </a:pPr>
                      <a:r>
                        <a:rPr lang="en-US" sz="2000" kern="100" dirty="0">
                          <a:effectLst/>
                        </a:rPr>
                        <a:t>TORRE 2</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2000" kern="100" dirty="0">
                          <a:effectLst/>
                        </a:rPr>
                        <a:t>Sr. Juan Carlos Covelli</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542368"/>
                  </a:ext>
                </a:extLst>
              </a:tr>
              <a:tr h="456357">
                <a:tc>
                  <a:txBody>
                    <a:bodyPr/>
                    <a:lstStyle/>
                    <a:p>
                      <a:pPr algn="ctr">
                        <a:lnSpc>
                          <a:spcPct val="107000"/>
                        </a:lnSpc>
                        <a:spcAft>
                          <a:spcPts val="800"/>
                        </a:spcAft>
                        <a:buNone/>
                      </a:pPr>
                      <a:r>
                        <a:rPr lang="en-US" sz="2000" kern="100" dirty="0">
                          <a:effectLst/>
                        </a:rPr>
                        <a:t>TORRE 3</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2000" kern="100" dirty="0">
                          <a:effectLst/>
                        </a:rPr>
                        <a:t>Sr. Julio Cesar Gomez</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6155255"/>
                  </a:ext>
                </a:extLst>
              </a:tr>
              <a:tr h="456357">
                <a:tc>
                  <a:txBody>
                    <a:bodyPr/>
                    <a:lstStyle/>
                    <a:p>
                      <a:pPr algn="ctr">
                        <a:lnSpc>
                          <a:spcPct val="107000"/>
                        </a:lnSpc>
                        <a:spcAft>
                          <a:spcPts val="800"/>
                        </a:spcAft>
                        <a:buNone/>
                      </a:pPr>
                      <a:r>
                        <a:rPr lang="en-US" sz="2000" kern="100">
                          <a:effectLst/>
                        </a:rPr>
                        <a:t>TORRE 4</a:t>
                      </a:r>
                      <a:endParaRPr lang="es-CO"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2000" kern="100" dirty="0">
                          <a:effectLst/>
                        </a:rPr>
                        <a:t>Sr. Leonardo Granados</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1362492"/>
                  </a:ext>
                </a:extLst>
              </a:tr>
              <a:tr h="456357">
                <a:tc>
                  <a:txBody>
                    <a:bodyPr/>
                    <a:lstStyle/>
                    <a:p>
                      <a:pPr algn="ctr">
                        <a:lnSpc>
                          <a:spcPct val="107000"/>
                        </a:lnSpc>
                        <a:spcAft>
                          <a:spcPts val="800"/>
                        </a:spcAft>
                        <a:buNone/>
                      </a:pPr>
                      <a:r>
                        <a:rPr lang="en-US" sz="2000" kern="100">
                          <a:effectLst/>
                        </a:rPr>
                        <a:t>TORRE 2</a:t>
                      </a:r>
                      <a:endParaRPr lang="es-CO"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tabLst>
                          <a:tab pos="590550" algn="l"/>
                        </a:tabLst>
                      </a:pPr>
                      <a:r>
                        <a:rPr lang="en-US" sz="2000" kern="100" dirty="0">
                          <a:effectLst/>
                        </a:rPr>
                        <a:t>Sr. Luis Fernanda Aldana</a:t>
                      </a:r>
                      <a:endParaRPr lang="es-CO"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3708997"/>
                  </a:ext>
                </a:extLst>
              </a:tr>
            </a:tbl>
          </a:graphicData>
        </a:graphic>
      </p:graphicFrame>
      <p:pic>
        <p:nvPicPr>
          <p:cNvPr id="6" name="Imagen 5">
            <a:extLst>
              <a:ext uri="{FF2B5EF4-FFF2-40B4-BE49-F238E27FC236}">
                <a16:creationId xmlns:a16="http://schemas.microsoft.com/office/drawing/2014/main" id="{8E2D4208-DB9B-82F5-A41A-2B400AAB5F00}"/>
              </a:ext>
            </a:extLst>
          </p:cNvPr>
          <p:cNvPicPr>
            <a:picLocks noChangeAspect="1"/>
          </p:cNvPicPr>
          <p:nvPr/>
        </p:nvPicPr>
        <p:blipFill>
          <a:blip r:embed="rId2"/>
          <a:stretch>
            <a:fillRect/>
          </a:stretch>
        </p:blipFill>
        <p:spPr>
          <a:xfrm>
            <a:off x="7352885" y="3657598"/>
            <a:ext cx="3407879" cy="2281786"/>
          </a:xfrm>
          <a:prstGeom prst="rect">
            <a:avLst/>
          </a:prstGeom>
        </p:spPr>
      </p:pic>
    </p:spTree>
    <p:extLst>
      <p:ext uri="{BB962C8B-B14F-4D97-AF65-F5344CB8AC3E}">
        <p14:creationId xmlns:p14="http://schemas.microsoft.com/office/powerpoint/2010/main" val="333395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B83F75-EB8D-64B5-BAC1-B811AF049CED}"/>
              </a:ext>
            </a:extLst>
          </p:cNvPr>
          <p:cNvSpPr>
            <a:spLocks noGrp="1"/>
          </p:cNvSpPr>
          <p:nvPr>
            <p:ph type="title"/>
          </p:nvPr>
        </p:nvSpPr>
        <p:spPr>
          <a:xfrm>
            <a:off x="838200" y="583096"/>
            <a:ext cx="10515600" cy="1364974"/>
          </a:xfrm>
        </p:spPr>
        <p:txBody>
          <a:bodyPr/>
          <a:lstStyle/>
          <a:p>
            <a:r>
              <a:rPr lang="es-MX" b="1" dirty="0"/>
              <a:t>VEHICULOS ELECTRICOS</a:t>
            </a:r>
            <a:endParaRPr lang="es-CO" b="1" dirty="0"/>
          </a:p>
        </p:txBody>
      </p:sp>
      <p:sp>
        <p:nvSpPr>
          <p:cNvPr id="3" name="Marcador de contenido 2">
            <a:extLst>
              <a:ext uri="{FF2B5EF4-FFF2-40B4-BE49-F238E27FC236}">
                <a16:creationId xmlns:a16="http://schemas.microsoft.com/office/drawing/2014/main" id="{634A724C-11D0-9B55-A932-EAD6BDACEE00}"/>
              </a:ext>
            </a:extLst>
          </p:cNvPr>
          <p:cNvSpPr>
            <a:spLocks noGrp="1"/>
          </p:cNvSpPr>
          <p:nvPr>
            <p:ph idx="1"/>
          </p:nvPr>
        </p:nvSpPr>
        <p:spPr>
          <a:xfrm>
            <a:off x="967409" y="1192008"/>
            <a:ext cx="10084904" cy="5300868"/>
          </a:xfrm>
        </p:spPr>
        <p:txBody>
          <a:bodyPr>
            <a:normAutofit/>
          </a:bodyPr>
          <a:lstStyle/>
          <a:p>
            <a:pPr marL="0" indent="0" algn="just">
              <a:buNone/>
            </a:pPr>
            <a:endParaRPr lang="es-MX" dirty="0"/>
          </a:p>
          <a:p>
            <a:pPr marL="0" indent="0" algn="just">
              <a:buNone/>
            </a:pPr>
            <a:r>
              <a:rPr lang="es-MX" dirty="0"/>
              <a:t>Debido a las solicitudes recibidas por parte de algunos residentes para la instalación de cargadores para sus vehículos eléctricos, fue necesario solicitar un concepto técnico por una empresa debidamente certificada.</a:t>
            </a:r>
          </a:p>
          <a:p>
            <a:pPr marL="0" indent="0" algn="just">
              <a:buNone/>
            </a:pPr>
            <a:r>
              <a:rPr lang="es-MX" b="1" dirty="0"/>
              <a:t>concepto e informe instalación de centros de carga para vehículos eléctricos en su conjunto así:</a:t>
            </a:r>
          </a:p>
          <a:p>
            <a:pPr marL="0" indent="0" algn="just">
              <a:buNone/>
            </a:pPr>
            <a:r>
              <a:rPr lang="es-MX" dirty="0"/>
              <a:t>1- Se debe cumplir con las normas RETIE y NTC 2050.</a:t>
            </a:r>
          </a:p>
          <a:p>
            <a:pPr marL="0" indent="0" algn="just">
              <a:buNone/>
            </a:pPr>
            <a:r>
              <a:rPr lang="es-MX" dirty="0"/>
              <a:t>2- Se debe solicitar una factibilidad a ENEL CODENSA.</a:t>
            </a:r>
          </a:p>
          <a:p>
            <a:pPr marL="0" indent="0" algn="just">
              <a:buNone/>
            </a:pPr>
            <a:r>
              <a:rPr lang="es-MX" dirty="0"/>
              <a:t>3- Cumplir con la carga contratada o en su defecto solicitar aumento de carga para el o los medidores cuenta ante ENEL CODENSA.</a:t>
            </a:r>
            <a:endParaRPr lang="es-CO" dirty="0"/>
          </a:p>
        </p:txBody>
      </p:sp>
      <p:pic>
        <p:nvPicPr>
          <p:cNvPr id="4" name="Imagen 3">
            <a:extLst>
              <a:ext uri="{FF2B5EF4-FFF2-40B4-BE49-F238E27FC236}">
                <a16:creationId xmlns:a16="http://schemas.microsoft.com/office/drawing/2014/main" id="{A036627A-D67D-9934-F488-807F3C1D4DD0}"/>
              </a:ext>
            </a:extLst>
          </p:cNvPr>
          <p:cNvPicPr>
            <a:picLocks noChangeAspect="1"/>
          </p:cNvPicPr>
          <p:nvPr/>
        </p:nvPicPr>
        <p:blipFill>
          <a:blip r:embed="rId2"/>
          <a:stretch>
            <a:fillRect/>
          </a:stretch>
        </p:blipFill>
        <p:spPr>
          <a:xfrm>
            <a:off x="9176096" y="3948802"/>
            <a:ext cx="1717191" cy="1717191"/>
          </a:xfrm>
          <a:prstGeom prst="rect">
            <a:avLst/>
          </a:prstGeom>
        </p:spPr>
      </p:pic>
    </p:spTree>
    <p:extLst>
      <p:ext uri="{BB962C8B-B14F-4D97-AF65-F5344CB8AC3E}">
        <p14:creationId xmlns:p14="http://schemas.microsoft.com/office/powerpoint/2010/main" val="1665165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5C036B-D65F-AD7D-6934-F648BE061DF8}"/>
              </a:ext>
            </a:extLst>
          </p:cNvPr>
          <p:cNvSpPr>
            <a:spLocks noGrp="1"/>
          </p:cNvSpPr>
          <p:nvPr>
            <p:ph type="title"/>
          </p:nvPr>
        </p:nvSpPr>
        <p:spPr>
          <a:xfrm>
            <a:off x="1272208" y="681037"/>
            <a:ext cx="10081591" cy="1009651"/>
          </a:xfrm>
        </p:spPr>
        <p:txBody>
          <a:bodyPr/>
          <a:lstStyle/>
          <a:p>
            <a:r>
              <a:rPr lang="es-MX" b="1" dirty="0"/>
              <a:t>ALTO CONSUMO RECIBO ENERGIA BOMBAS</a:t>
            </a:r>
            <a:endParaRPr lang="es-CO" b="1" dirty="0"/>
          </a:p>
        </p:txBody>
      </p:sp>
      <p:sp>
        <p:nvSpPr>
          <p:cNvPr id="3" name="Marcador de contenido 2">
            <a:extLst>
              <a:ext uri="{FF2B5EF4-FFF2-40B4-BE49-F238E27FC236}">
                <a16:creationId xmlns:a16="http://schemas.microsoft.com/office/drawing/2014/main" id="{335C1C2E-54DE-C5B8-4FF0-0ADBC574E1C5}"/>
              </a:ext>
            </a:extLst>
          </p:cNvPr>
          <p:cNvSpPr>
            <a:spLocks noGrp="1"/>
          </p:cNvSpPr>
          <p:nvPr>
            <p:ph idx="1"/>
          </p:nvPr>
        </p:nvSpPr>
        <p:spPr>
          <a:xfrm>
            <a:off x="1272209" y="1987825"/>
            <a:ext cx="9806608" cy="4189137"/>
          </a:xfrm>
        </p:spPr>
        <p:txBody>
          <a:bodyPr/>
          <a:lstStyle/>
          <a:p>
            <a:pPr marL="0" indent="0" algn="just">
              <a:buNone/>
            </a:pPr>
            <a:r>
              <a:rPr lang="es-MX" dirty="0"/>
              <a:t>El alto consumo de energía en la bombas, genero que se solicitara una revisión en la cual se encontró que el recibo lo factura ENEL, no como residencial si no como industrial situación que afecta los valores.</a:t>
            </a:r>
          </a:p>
          <a:p>
            <a:pPr marL="0" indent="0" algn="just">
              <a:buNone/>
            </a:pPr>
            <a:r>
              <a:rPr lang="es-MX" dirty="0"/>
              <a:t>Por lo anterior se solicito un concepto técnico y en lo posible la cancelación de esa cuenta contrato.</a:t>
            </a:r>
          </a:p>
          <a:p>
            <a:pPr marL="0" indent="0" algn="just">
              <a:buNone/>
            </a:pPr>
            <a:endParaRPr lang="es-MX" dirty="0"/>
          </a:p>
          <a:p>
            <a:pPr marL="0" indent="0" algn="just">
              <a:buNone/>
            </a:pPr>
            <a:r>
              <a:rPr lang="es-MX" dirty="0"/>
              <a:t>Actualmente en proceso.</a:t>
            </a:r>
            <a:endParaRPr lang="es-CO" dirty="0"/>
          </a:p>
        </p:txBody>
      </p:sp>
      <p:pic>
        <p:nvPicPr>
          <p:cNvPr id="4" name="Imagen 3">
            <a:extLst>
              <a:ext uri="{FF2B5EF4-FFF2-40B4-BE49-F238E27FC236}">
                <a16:creationId xmlns:a16="http://schemas.microsoft.com/office/drawing/2014/main" id="{ED6806D2-CCDC-50B4-1162-5AF63DE9BE07}"/>
              </a:ext>
            </a:extLst>
          </p:cNvPr>
          <p:cNvPicPr>
            <a:picLocks noChangeAspect="1"/>
          </p:cNvPicPr>
          <p:nvPr/>
        </p:nvPicPr>
        <p:blipFill>
          <a:blip r:embed="rId2"/>
          <a:stretch>
            <a:fillRect/>
          </a:stretch>
        </p:blipFill>
        <p:spPr>
          <a:xfrm>
            <a:off x="6548436" y="4033837"/>
            <a:ext cx="2143125" cy="2143125"/>
          </a:xfrm>
          <a:prstGeom prst="rect">
            <a:avLst/>
          </a:prstGeom>
        </p:spPr>
      </p:pic>
    </p:spTree>
    <p:extLst>
      <p:ext uri="{BB962C8B-B14F-4D97-AF65-F5344CB8AC3E}">
        <p14:creationId xmlns:p14="http://schemas.microsoft.com/office/powerpoint/2010/main" val="2912454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0E32DF-6E19-FBC7-CA7B-52C822B1C1E0}"/>
              </a:ext>
            </a:extLst>
          </p:cNvPr>
          <p:cNvSpPr>
            <a:spLocks noGrp="1"/>
          </p:cNvSpPr>
          <p:nvPr>
            <p:ph type="title"/>
          </p:nvPr>
        </p:nvSpPr>
        <p:spPr>
          <a:xfrm>
            <a:off x="1126435" y="681037"/>
            <a:ext cx="9859618" cy="1267033"/>
          </a:xfrm>
        </p:spPr>
        <p:txBody>
          <a:bodyPr/>
          <a:lstStyle/>
          <a:p>
            <a:r>
              <a:rPr lang="es-MX" b="1" dirty="0">
                <a:latin typeface="+mn-lt"/>
              </a:rPr>
              <a:t>POLIZA ZONAS COMUNES</a:t>
            </a:r>
            <a:endParaRPr lang="es-CO" b="1" dirty="0">
              <a:latin typeface="+mn-lt"/>
            </a:endParaRPr>
          </a:p>
        </p:txBody>
      </p:sp>
      <p:sp>
        <p:nvSpPr>
          <p:cNvPr id="3" name="Marcador de contenido 2">
            <a:extLst>
              <a:ext uri="{FF2B5EF4-FFF2-40B4-BE49-F238E27FC236}">
                <a16:creationId xmlns:a16="http://schemas.microsoft.com/office/drawing/2014/main" id="{DBDC0C20-48D8-E724-83F0-B32D9EB7DA86}"/>
              </a:ext>
            </a:extLst>
          </p:cNvPr>
          <p:cNvSpPr>
            <a:spLocks noGrp="1"/>
          </p:cNvSpPr>
          <p:nvPr>
            <p:ph idx="1"/>
          </p:nvPr>
        </p:nvSpPr>
        <p:spPr>
          <a:xfrm>
            <a:off x="1126435" y="1825625"/>
            <a:ext cx="9859618" cy="4351338"/>
          </a:xfrm>
        </p:spPr>
        <p:txBody>
          <a:bodyPr>
            <a:normAutofit/>
          </a:bodyPr>
          <a:lstStyle/>
          <a:p>
            <a:pPr marL="0" indent="0" algn="just">
              <a:buNone/>
            </a:pPr>
            <a:r>
              <a:rPr lang="es-ES" dirty="0">
                <a:ea typeface="Calibri" panose="020F0502020204030204" pitchFamily="34" charset="0"/>
              </a:rPr>
              <a:t>M</a:t>
            </a:r>
            <a:r>
              <a:rPr lang="es-ES" dirty="0">
                <a:effectLst/>
                <a:ea typeface="Calibri" panose="020F0502020204030204" pitchFamily="34" charset="0"/>
              </a:rPr>
              <a:t>ediante convocatoria abierta, se invito </a:t>
            </a:r>
            <a:r>
              <a:rPr lang="es-MX" dirty="0">
                <a:effectLst/>
                <a:ea typeface="Calibri" panose="020F0502020204030204" pitchFamily="34" charset="0"/>
              </a:rPr>
              <a:t>a todas las Aseguradoras y Agencias </a:t>
            </a:r>
            <a:r>
              <a:rPr lang="es-MX" dirty="0">
                <a:ea typeface="Calibri" panose="020F0502020204030204" pitchFamily="34" charset="0"/>
              </a:rPr>
              <a:t>de </a:t>
            </a:r>
            <a:r>
              <a:rPr lang="es-MX" dirty="0" err="1">
                <a:ea typeface="Calibri" panose="020F0502020204030204" pitchFamily="34" charset="0"/>
              </a:rPr>
              <a:t>Sla</a:t>
            </a:r>
            <a:r>
              <a:rPr lang="es-MX" dirty="0">
                <a:ea typeface="Calibri" panose="020F0502020204030204" pitchFamily="34" charset="0"/>
              </a:rPr>
              <a:t> póliza de zonas comunes de la Copropiedad, en esta ocasión se presentaron siete ofertas de las cuales se tomo la decisión de contar con los servicios de la Aseguradora Allianz. </a:t>
            </a:r>
            <a:endParaRPr lang="es-ES" dirty="0"/>
          </a:p>
          <a:p>
            <a:pPr>
              <a:lnSpc>
                <a:spcPct val="107000"/>
              </a:lnSpc>
              <a:spcAft>
                <a:spcPts val="800"/>
              </a:spcAft>
              <a:buNone/>
            </a:pPr>
            <a:r>
              <a:rPr lang="es-CO" b="1" kern="100" dirty="0">
                <a:solidFill>
                  <a:srgbClr val="0070C0"/>
                </a:solidFill>
                <a:effectLst/>
                <a:ea typeface="Calibri" panose="020F0502020204030204" pitchFamily="34" charset="0"/>
                <a:cs typeface="Times New Roman" panose="02020603050405020304" pitchFamily="18" charset="0"/>
              </a:rPr>
              <a:t>AÑO 2024 – 2025</a:t>
            </a:r>
          </a:p>
          <a:p>
            <a:pPr>
              <a:lnSpc>
                <a:spcPct val="107000"/>
              </a:lnSpc>
              <a:spcAft>
                <a:spcPts val="800"/>
              </a:spcAft>
              <a:buNone/>
            </a:pPr>
            <a:r>
              <a:rPr lang="es-CO" kern="100" dirty="0">
                <a:effectLst/>
                <a:ea typeface="Calibri" panose="020F0502020204030204" pitchFamily="34" charset="0"/>
                <a:cs typeface="Times New Roman" panose="02020603050405020304" pitchFamily="18" charset="0"/>
              </a:rPr>
              <a:t>VALOR AVALUO:      $ 52.212.227.468</a:t>
            </a:r>
          </a:p>
          <a:p>
            <a:pPr marL="0" indent="0">
              <a:lnSpc>
                <a:spcPct val="107000"/>
              </a:lnSpc>
              <a:spcAft>
                <a:spcPts val="800"/>
              </a:spcAft>
              <a:buNone/>
            </a:pPr>
            <a:r>
              <a:rPr lang="es-CO" kern="100" dirty="0">
                <a:effectLst/>
                <a:ea typeface="Calibri" panose="020F0502020204030204" pitchFamily="34" charset="0"/>
                <a:cs typeface="Times New Roman" panose="02020603050405020304" pitchFamily="18" charset="0"/>
              </a:rPr>
              <a:t>COSTO PÓLIZA:        $65.711.297</a:t>
            </a:r>
          </a:p>
          <a:p>
            <a:pPr marL="0" indent="0">
              <a:buNone/>
            </a:pPr>
            <a:endParaRPr lang="es-CO" dirty="0"/>
          </a:p>
        </p:txBody>
      </p:sp>
      <p:pic>
        <p:nvPicPr>
          <p:cNvPr id="4" name="Imagen 3">
            <a:extLst>
              <a:ext uri="{FF2B5EF4-FFF2-40B4-BE49-F238E27FC236}">
                <a16:creationId xmlns:a16="http://schemas.microsoft.com/office/drawing/2014/main" id="{8531A850-6D99-0201-624B-FB2DCD432C0C}"/>
              </a:ext>
            </a:extLst>
          </p:cNvPr>
          <p:cNvPicPr>
            <a:picLocks noChangeAspect="1"/>
          </p:cNvPicPr>
          <p:nvPr/>
        </p:nvPicPr>
        <p:blipFill>
          <a:blip r:embed="rId2"/>
          <a:stretch>
            <a:fillRect/>
          </a:stretch>
        </p:blipFill>
        <p:spPr>
          <a:xfrm>
            <a:off x="7090948" y="4001294"/>
            <a:ext cx="3019425" cy="1514475"/>
          </a:xfrm>
          <a:prstGeom prst="rect">
            <a:avLst/>
          </a:prstGeom>
        </p:spPr>
      </p:pic>
    </p:spTree>
    <p:extLst>
      <p:ext uri="{BB962C8B-B14F-4D97-AF65-F5344CB8AC3E}">
        <p14:creationId xmlns:p14="http://schemas.microsoft.com/office/powerpoint/2010/main" val="1960308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3BBC79-F831-546D-BE50-A6E25D7085B6}"/>
              </a:ext>
            </a:extLst>
          </p:cNvPr>
          <p:cNvSpPr>
            <a:spLocks noGrp="1"/>
          </p:cNvSpPr>
          <p:nvPr>
            <p:ph type="ctrTitle"/>
          </p:nvPr>
        </p:nvSpPr>
        <p:spPr>
          <a:xfrm>
            <a:off x="1272209" y="410817"/>
            <a:ext cx="9395791" cy="1189383"/>
          </a:xfrm>
        </p:spPr>
        <p:txBody>
          <a:bodyPr>
            <a:normAutofit/>
          </a:bodyPr>
          <a:lstStyle/>
          <a:p>
            <a:pPr algn="l"/>
            <a:r>
              <a:rPr lang="es-MX" sz="4400" dirty="0">
                <a:latin typeface="+mn-lt"/>
              </a:rPr>
              <a:t>PARQUE PUBLICO</a:t>
            </a:r>
            <a:endParaRPr lang="es-CO" sz="4400" dirty="0">
              <a:latin typeface="+mn-lt"/>
            </a:endParaRPr>
          </a:p>
        </p:txBody>
      </p:sp>
      <p:sp>
        <p:nvSpPr>
          <p:cNvPr id="3" name="Subtítulo 2">
            <a:extLst>
              <a:ext uri="{FF2B5EF4-FFF2-40B4-BE49-F238E27FC236}">
                <a16:creationId xmlns:a16="http://schemas.microsoft.com/office/drawing/2014/main" id="{67D54C29-7E0E-B86D-2A6E-D04D635DA3C5}"/>
              </a:ext>
            </a:extLst>
          </p:cNvPr>
          <p:cNvSpPr>
            <a:spLocks noGrp="1"/>
          </p:cNvSpPr>
          <p:nvPr>
            <p:ph type="subTitle" idx="1"/>
          </p:nvPr>
        </p:nvSpPr>
        <p:spPr>
          <a:xfrm>
            <a:off x="1272209" y="1600200"/>
            <a:ext cx="10013391" cy="3657601"/>
          </a:xfrm>
        </p:spPr>
        <p:txBody>
          <a:bodyPr/>
          <a:lstStyle/>
          <a:p>
            <a:pPr algn="just"/>
            <a:r>
              <a:rPr lang="es-MX" dirty="0"/>
              <a:t>Actualmente y con el fin de evitar que retiren el cerramiento del parque publico, se esta llevando a cabo el proceso de adopción del parque ante el </a:t>
            </a:r>
            <a:r>
              <a:rPr lang="es-MX" b="1" dirty="0"/>
              <a:t>IDRD, </a:t>
            </a:r>
            <a:r>
              <a:rPr lang="es-MX" dirty="0"/>
              <a:t>para lo cual se requiere presentar presupuesto para el mantenimiento del mismo</a:t>
            </a:r>
            <a:endParaRPr lang="es-CO" dirty="0"/>
          </a:p>
        </p:txBody>
      </p:sp>
      <p:pic>
        <p:nvPicPr>
          <p:cNvPr id="4" name="Imagen 3">
            <a:extLst>
              <a:ext uri="{FF2B5EF4-FFF2-40B4-BE49-F238E27FC236}">
                <a16:creationId xmlns:a16="http://schemas.microsoft.com/office/drawing/2014/main" id="{8B2D7571-0248-19C9-1825-734BC6350ACE}"/>
              </a:ext>
            </a:extLst>
          </p:cNvPr>
          <p:cNvPicPr>
            <a:picLocks noChangeAspect="1"/>
          </p:cNvPicPr>
          <p:nvPr/>
        </p:nvPicPr>
        <p:blipFill>
          <a:blip r:embed="rId2"/>
          <a:stretch>
            <a:fillRect/>
          </a:stretch>
        </p:blipFill>
        <p:spPr>
          <a:xfrm>
            <a:off x="1272209" y="3366054"/>
            <a:ext cx="3418782" cy="2564086"/>
          </a:xfrm>
          <a:prstGeom prst="rect">
            <a:avLst/>
          </a:prstGeom>
        </p:spPr>
      </p:pic>
      <p:pic>
        <p:nvPicPr>
          <p:cNvPr id="7" name="Imagen 6">
            <a:extLst>
              <a:ext uri="{FF2B5EF4-FFF2-40B4-BE49-F238E27FC236}">
                <a16:creationId xmlns:a16="http://schemas.microsoft.com/office/drawing/2014/main" id="{669A1BA1-E846-6A69-3C2F-70C02BF41A22}"/>
              </a:ext>
            </a:extLst>
          </p:cNvPr>
          <p:cNvPicPr>
            <a:picLocks noChangeAspect="1"/>
          </p:cNvPicPr>
          <p:nvPr/>
        </p:nvPicPr>
        <p:blipFill>
          <a:blip r:embed="rId3"/>
          <a:stretch>
            <a:fillRect/>
          </a:stretch>
        </p:blipFill>
        <p:spPr>
          <a:xfrm>
            <a:off x="4976851" y="3039236"/>
            <a:ext cx="2587794" cy="2884882"/>
          </a:xfrm>
          <a:prstGeom prst="rect">
            <a:avLst/>
          </a:prstGeom>
        </p:spPr>
      </p:pic>
      <p:pic>
        <p:nvPicPr>
          <p:cNvPr id="8" name="Imagen 7">
            <a:extLst>
              <a:ext uri="{FF2B5EF4-FFF2-40B4-BE49-F238E27FC236}">
                <a16:creationId xmlns:a16="http://schemas.microsoft.com/office/drawing/2014/main" id="{D4819A2F-CD7F-06E5-F52F-F7D7E9944007}"/>
              </a:ext>
            </a:extLst>
          </p:cNvPr>
          <p:cNvPicPr>
            <a:picLocks noChangeAspect="1"/>
          </p:cNvPicPr>
          <p:nvPr/>
        </p:nvPicPr>
        <p:blipFill>
          <a:blip r:embed="rId4"/>
          <a:stretch>
            <a:fillRect/>
          </a:stretch>
        </p:blipFill>
        <p:spPr>
          <a:xfrm>
            <a:off x="7873079" y="3366054"/>
            <a:ext cx="3412521" cy="2558064"/>
          </a:xfrm>
          <a:prstGeom prst="rect">
            <a:avLst/>
          </a:prstGeom>
        </p:spPr>
      </p:pic>
    </p:spTree>
    <p:extLst>
      <p:ext uri="{BB962C8B-B14F-4D97-AF65-F5344CB8AC3E}">
        <p14:creationId xmlns:p14="http://schemas.microsoft.com/office/powerpoint/2010/main" val="313547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1199E7-3F07-7B57-55CB-CD148650190F}"/>
              </a:ext>
            </a:extLst>
          </p:cNvPr>
          <p:cNvSpPr>
            <a:spLocks noGrp="1"/>
          </p:cNvSpPr>
          <p:nvPr>
            <p:ph type="title"/>
          </p:nvPr>
        </p:nvSpPr>
        <p:spPr>
          <a:xfrm>
            <a:off x="967410" y="868017"/>
            <a:ext cx="8706678" cy="1451113"/>
          </a:xfrm>
        </p:spPr>
        <p:txBody>
          <a:bodyPr/>
          <a:lstStyle/>
          <a:p>
            <a:r>
              <a:rPr lang="es-MX" b="1" dirty="0"/>
              <a:t>CAMBIO EMPRESA ADMINISTRADORA</a:t>
            </a:r>
            <a:endParaRPr lang="es-CO" b="1" dirty="0"/>
          </a:p>
        </p:txBody>
      </p:sp>
      <p:sp>
        <p:nvSpPr>
          <p:cNvPr id="3" name="Marcador de contenido 2">
            <a:extLst>
              <a:ext uri="{FF2B5EF4-FFF2-40B4-BE49-F238E27FC236}">
                <a16:creationId xmlns:a16="http://schemas.microsoft.com/office/drawing/2014/main" id="{1E74149F-F1A1-6513-3FFD-3A1335B72989}"/>
              </a:ext>
            </a:extLst>
          </p:cNvPr>
          <p:cNvSpPr>
            <a:spLocks noGrp="1"/>
          </p:cNvSpPr>
          <p:nvPr>
            <p:ph idx="1"/>
          </p:nvPr>
        </p:nvSpPr>
        <p:spPr>
          <a:xfrm>
            <a:off x="1113182" y="2319130"/>
            <a:ext cx="9223514" cy="3902768"/>
          </a:xfrm>
        </p:spPr>
        <p:txBody>
          <a:bodyPr>
            <a:normAutofit/>
          </a:bodyPr>
          <a:lstStyle/>
          <a:p>
            <a:pPr marL="0" indent="0" algn="just">
              <a:buNone/>
            </a:pPr>
            <a:r>
              <a:rPr lang="es-MX" dirty="0"/>
              <a:t>Por decisión entre las partes (Consejo de administración y Administración), se determino que no se renovaría el contrato con la empresa BG Administraciones </a:t>
            </a:r>
            <a:r>
              <a:rPr lang="es-MX" dirty="0" err="1"/>
              <a:t>Sas</a:t>
            </a:r>
            <a:r>
              <a:rPr lang="es-MX" dirty="0"/>
              <a:t>.. Quienes prestaron sus servicios en la Copropiedad hasta el 31 de enero de 2025.</a:t>
            </a:r>
          </a:p>
          <a:p>
            <a:pPr marL="0" indent="0" algn="just">
              <a:buNone/>
            </a:pPr>
            <a:r>
              <a:rPr lang="es-MX" dirty="0"/>
              <a:t>En su reemplazo se contrato a la firma Administraciones Diaz PH </a:t>
            </a:r>
            <a:r>
              <a:rPr lang="es-MX" dirty="0" err="1"/>
              <a:t>Sas</a:t>
            </a:r>
            <a:r>
              <a:rPr lang="es-MX" dirty="0"/>
              <a:t>, quienes iniciaron sus labores en la Copropiedad a partir del 1 de febrero de 2025.</a:t>
            </a:r>
          </a:p>
          <a:p>
            <a:pPr marL="0" indent="0" algn="just">
              <a:buNone/>
            </a:pPr>
            <a:r>
              <a:rPr lang="es-MX" dirty="0"/>
              <a:t>En este proceso de empalme, no se presentaron novedades u observación alguna.</a:t>
            </a:r>
            <a:endParaRPr lang="es-CO" dirty="0"/>
          </a:p>
        </p:txBody>
      </p:sp>
      <p:pic>
        <p:nvPicPr>
          <p:cNvPr id="4" name="Imagen 3">
            <a:extLst>
              <a:ext uri="{FF2B5EF4-FFF2-40B4-BE49-F238E27FC236}">
                <a16:creationId xmlns:a16="http://schemas.microsoft.com/office/drawing/2014/main" id="{4CF313EF-B653-9E9B-18ED-7F6F76C43541}"/>
              </a:ext>
            </a:extLst>
          </p:cNvPr>
          <p:cNvPicPr>
            <a:picLocks noChangeAspect="1"/>
          </p:cNvPicPr>
          <p:nvPr/>
        </p:nvPicPr>
        <p:blipFill>
          <a:blip r:embed="rId2"/>
          <a:stretch>
            <a:fillRect/>
          </a:stretch>
        </p:blipFill>
        <p:spPr>
          <a:xfrm>
            <a:off x="9568481" y="242265"/>
            <a:ext cx="2143125" cy="2143125"/>
          </a:xfrm>
          <a:prstGeom prst="rect">
            <a:avLst/>
          </a:prstGeom>
        </p:spPr>
      </p:pic>
    </p:spTree>
    <p:extLst>
      <p:ext uri="{BB962C8B-B14F-4D97-AF65-F5344CB8AC3E}">
        <p14:creationId xmlns:p14="http://schemas.microsoft.com/office/powerpoint/2010/main" val="3976528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5423A-E91A-FB57-B202-23E4B684417A}"/>
              </a:ext>
            </a:extLst>
          </p:cNvPr>
          <p:cNvSpPr>
            <a:spLocks noGrp="1"/>
          </p:cNvSpPr>
          <p:nvPr>
            <p:ph type="ctrTitle"/>
          </p:nvPr>
        </p:nvSpPr>
        <p:spPr>
          <a:xfrm>
            <a:off x="1523999" y="702366"/>
            <a:ext cx="9144000" cy="4691270"/>
          </a:xfrm>
        </p:spPr>
        <p:txBody>
          <a:bodyPr>
            <a:normAutofit/>
          </a:bodyPr>
          <a:lstStyle/>
          <a:p>
            <a:r>
              <a:rPr lang="es-MX" sz="2800" b="1" dirty="0">
                <a:latin typeface="+mn-lt"/>
              </a:rPr>
              <a:t>BG ADMINISTRACIONES SAS</a:t>
            </a:r>
            <a:br>
              <a:rPr lang="es-MX" sz="2800" dirty="0">
                <a:latin typeface="+mn-lt"/>
              </a:rPr>
            </a:br>
            <a:br>
              <a:rPr lang="es-MX" sz="2800" dirty="0">
                <a:latin typeface="+mn-lt"/>
              </a:rPr>
            </a:br>
            <a:r>
              <a:rPr lang="es-MX" sz="2800" dirty="0">
                <a:latin typeface="+mn-lt"/>
              </a:rPr>
              <a:t>Queremos expresar nuestro más sincero agradecimiento por la confianza, el apoyo y la colaboración que hemos compartido durante este tiempo. Ha sido un verdadero placer trabajar con ustedes y formar parte de proyectos tan importantes y enriquecedores.</a:t>
            </a:r>
            <a:endParaRPr lang="es-CO" sz="2800" dirty="0">
              <a:latin typeface="+mn-lt"/>
            </a:endParaRPr>
          </a:p>
        </p:txBody>
      </p:sp>
      <p:pic>
        <p:nvPicPr>
          <p:cNvPr id="4" name="Imagen 3">
            <a:extLst>
              <a:ext uri="{FF2B5EF4-FFF2-40B4-BE49-F238E27FC236}">
                <a16:creationId xmlns:a16="http://schemas.microsoft.com/office/drawing/2014/main" id="{34C60A64-A5C7-221C-C1B9-605B0AF2B487}"/>
              </a:ext>
            </a:extLst>
          </p:cNvPr>
          <p:cNvPicPr>
            <a:picLocks noChangeAspect="1"/>
          </p:cNvPicPr>
          <p:nvPr/>
        </p:nvPicPr>
        <p:blipFill>
          <a:blip r:embed="rId2"/>
          <a:stretch>
            <a:fillRect/>
          </a:stretch>
        </p:blipFill>
        <p:spPr>
          <a:xfrm>
            <a:off x="4962188" y="1058280"/>
            <a:ext cx="2267621" cy="1480453"/>
          </a:xfrm>
          <a:prstGeom prst="rect">
            <a:avLst/>
          </a:prstGeom>
        </p:spPr>
      </p:pic>
    </p:spTree>
    <p:extLst>
      <p:ext uri="{BB962C8B-B14F-4D97-AF65-F5344CB8AC3E}">
        <p14:creationId xmlns:p14="http://schemas.microsoft.com/office/powerpoint/2010/main" val="200272277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950</Words>
  <Application>Microsoft Office PowerPoint</Application>
  <PresentationFormat>Panorámica</PresentationFormat>
  <Paragraphs>69</Paragraphs>
  <Slides>21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Calibri</vt:lpstr>
      <vt:lpstr>Calibri Light</vt:lpstr>
      <vt:lpstr>Tahoma</vt:lpstr>
      <vt:lpstr>Tema de Office</vt:lpstr>
      <vt:lpstr>INFORME ADMINISTRACION PERIODO LABORADO 2024   </vt:lpstr>
      <vt:lpstr>MANTENIMIENTOS REALIZADOS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ASPECTOS ADMINISTRATIVOS</vt:lpstr>
      <vt:lpstr>CAMBIO EMPRESA DE SEGURIDAD</vt:lpstr>
      <vt:lpstr>CAMBIO CONSEJO DE ADMINISTRACION</vt:lpstr>
      <vt:lpstr>VEHICULOS ELECTRICOS</vt:lpstr>
      <vt:lpstr>ALTO CONSUMO RECIBO ENERGIA BOMBAS</vt:lpstr>
      <vt:lpstr>POLIZA ZONAS COMUNES</vt:lpstr>
      <vt:lpstr>PARQUE PUBLICO</vt:lpstr>
      <vt:lpstr>CAMBIO EMPRESA ADMINISTRADORA</vt:lpstr>
      <vt:lpstr>BG ADMINISTRACIONES SAS  Queremos expresar nuestro más sincero agradecimiento por la confianza, el apoyo y la colaboración que hemos compartido durante este tiempo. Ha sido un verdadero placer trabajar con ustedes y formar parte de proyectos tan importantes y enriquecedores.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PROYECTOS ESPECIALES</dc:title>
  <dc:creator>Secretaria</dc:creator>
  <cp:lastModifiedBy>Secretaria</cp:lastModifiedBy>
  <cp:revision>49</cp:revision>
  <dcterms:created xsi:type="dcterms:W3CDTF">2025-02-13T17:44:27Z</dcterms:created>
  <dcterms:modified xsi:type="dcterms:W3CDTF">2025-03-31T19:56:15Z</dcterms:modified>
</cp:coreProperties>
</file>